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2"/>
  </p:notesMasterIdLst>
  <p:sldIdLst>
    <p:sldId id="273" r:id="rId2"/>
    <p:sldId id="278" r:id="rId3"/>
    <p:sldId id="307" r:id="rId4"/>
    <p:sldId id="297" r:id="rId5"/>
    <p:sldId id="281" r:id="rId6"/>
    <p:sldId id="313" r:id="rId7"/>
    <p:sldId id="283" r:id="rId8"/>
    <p:sldId id="312" r:id="rId9"/>
    <p:sldId id="279" r:id="rId10"/>
    <p:sldId id="280" r:id="rId11"/>
    <p:sldId id="308" r:id="rId12"/>
    <p:sldId id="302" r:id="rId13"/>
    <p:sldId id="303" r:id="rId14"/>
    <p:sldId id="306" r:id="rId15"/>
    <p:sldId id="304" r:id="rId16"/>
    <p:sldId id="294" r:id="rId17"/>
    <p:sldId id="311" r:id="rId18"/>
    <p:sldId id="295" r:id="rId19"/>
    <p:sldId id="282" r:id="rId20"/>
    <p:sldId id="293" r:id="rId21"/>
    <p:sldId id="316" r:id="rId22"/>
    <p:sldId id="291" r:id="rId23"/>
    <p:sldId id="301" r:id="rId24"/>
    <p:sldId id="300" r:id="rId25"/>
    <p:sldId id="317" r:id="rId26"/>
    <p:sldId id="286" r:id="rId27"/>
    <p:sldId id="318" r:id="rId28"/>
    <p:sldId id="315" r:id="rId29"/>
    <p:sldId id="287"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73"/>
          </p14:sldIdLst>
        </p14:section>
        <p14:section name="Commands, Comments, Teamwork, Selection Pane, Sign In" id="{B9B51309-D148-4332-87C2-07BE32FBCA3B}">
          <p14:sldIdLst>
            <p14:sldId id="278"/>
            <p14:sldId id="307"/>
            <p14:sldId id="297"/>
            <p14:sldId id="281"/>
            <p14:sldId id="313"/>
            <p14:sldId id="283"/>
            <p14:sldId id="312"/>
            <p14:sldId id="279"/>
            <p14:sldId id="280"/>
            <p14:sldId id="308"/>
            <p14:sldId id="302"/>
            <p14:sldId id="303"/>
            <p14:sldId id="306"/>
            <p14:sldId id="304"/>
            <p14:sldId id="294"/>
            <p14:sldId id="311"/>
            <p14:sldId id="295"/>
            <p14:sldId id="282"/>
            <p14:sldId id="293"/>
            <p14:sldId id="316"/>
            <p14:sldId id="291"/>
            <p14:sldId id="301"/>
            <p14:sldId id="300"/>
            <p14:sldId id="317"/>
            <p14:sldId id="286"/>
            <p14:sldId id="318"/>
            <p14:sldId id="315"/>
            <p14:sldId id="287"/>
            <p14:sldId id="290"/>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8F8F8"/>
    <a:srgbClr val="D24726"/>
    <a:srgbClr val="D2B4A6"/>
    <a:srgbClr val="734F29"/>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6" autoAdjust="0"/>
    <p:restoredTop sz="94274" autoAdjust="0"/>
  </p:normalViewPr>
  <p:slideViewPr>
    <p:cSldViewPr snapToGrid="0">
      <p:cViewPr varScale="1">
        <p:scale>
          <a:sx n="140" d="100"/>
          <a:sy n="140" d="100"/>
        </p:scale>
        <p:origin x="232" y="8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91193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60115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2504778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3140708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8404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738962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412122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222165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1388515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265835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38694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79087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132545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2615533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967412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2859803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1864514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254806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1242854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1492883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29</a:t>
            </a:fld>
            <a:endParaRPr lang="en-US"/>
          </a:p>
        </p:txBody>
      </p:sp>
    </p:spTree>
    <p:extLst>
      <p:ext uri="{BB962C8B-B14F-4D97-AF65-F5344CB8AC3E}">
        <p14:creationId xmlns:p14="http://schemas.microsoft.com/office/powerpoint/2010/main" val="405844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255046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a:p>
        </p:txBody>
      </p:sp>
    </p:spTree>
    <p:extLst>
      <p:ext uri="{BB962C8B-B14F-4D97-AF65-F5344CB8AC3E}">
        <p14:creationId xmlns:p14="http://schemas.microsoft.com/office/powerpoint/2010/main" val="226394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264345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21838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57030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318131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986513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257408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lIns="0" tIns="0" rIns="0" bIns="0">
            <a:normAutofit/>
          </a:bodyPr>
          <a:lstStyle>
            <a:lvl1pPr marL="0" indent="0">
              <a:lnSpc>
                <a:spcPct val="130000"/>
              </a:lnSpc>
              <a:spcBef>
                <a:spcPts val="500"/>
              </a:spcBef>
              <a:spcAft>
                <a:spcPts val="1000"/>
              </a:spcAft>
              <a:buNone/>
              <a:defRPr sz="1600" baseline="0">
                <a:solidFill>
                  <a:schemeClr val="tx1">
                    <a:lumMod val="65000"/>
                    <a:lumOff val="35000"/>
                  </a:schemeClr>
                </a:solidFill>
              </a:defRPr>
            </a:lvl1pPr>
            <a:lvl2pPr>
              <a:lnSpc>
                <a:spcPct val="130000"/>
              </a:lnSpc>
              <a:spcBef>
                <a:spcPts val="500"/>
              </a:spcBef>
              <a:spcAft>
                <a:spcPts val="1000"/>
              </a:spcAft>
              <a:defRPr sz="1400" baseline="0">
                <a:solidFill>
                  <a:schemeClr val="tx1">
                    <a:lumMod val="65000"/>
                    <a:lumOff val="35000"/>
                  </a:schemeClr>
                </a:solidFill>
              </a:defRPr>
            </a:lvl2pPr>
            <a:lvl3pPr>
              <a:lnSpc>
                <a:spcPct val="130000"/>
              </a:lnSpc>
              <a:spcAft>
                <a:spcPts val="1000"/>
              </a:spcAft>
              <a:defRPr sz="1200" baseline="0">
                <a:solidFill>
                  <a:schemeClr val="tx1">
                    <a:lumMod val="65000"/>
                    <a:lumOff val="35000"/>
                  </a:schemeClr>
                </a:solidFill>
              </a:defRPr>
            </a:lvl3pPr>
            <a:lvl4pPr>
              <a:lnSpc>
                <a:spcPct val="130000"/>
              </a:lnSpc>
              <a:spcAft>
                <a:spcPts val="1000"/>
              </a:spcAft>
              <a:defRPr sz="1100" baseline="0">
                <a:solidFill>
                  <a:schemeClr val="tx1">
                    <a:lumMod val="65000"/>
                    <a:lumOff val="35000"/>
                  </a:schemeClr>
                </a:solidFill>
              </a:defRPr>
            </a:lvl4pPr>
            <a:lvl5pPr>
              <a:lnSpc>
                <a:spcPct val="130000"/>
              </a:lnSpc>
              <a:spcAft>
                <a:spcPts val="1000"/>
              </a:spcAft>
              <a:defRPr sz="1100" baseline="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aseline="0">
                <a:solidFill>
                  <a:schemeClr val="tx1">
                    <a:lumMod val="65000"/>
                    <a:lumOff val="35000"/>
                  </a:schemeClr>
                </a:solidFill>
              </a:defRPr>
            </a:lvl1pPr>
          </a:lstStyle>
          <a:p>
            <a:fld id="{8BEEBAAA-29B5-4AF5-BC5F-7E580C29002D}" type="datetimeFigureOut">
              <a:rPr lang="en-US" smtClean="0"/>
              <a:pPr/>
              <a:t>5/15/20</a:t>
            </a:fld>
            <a:endParaRPr lang="en-US"/>
          </a:p>
        </p:txBody>
      </p:sp>
      <p:sp>
        <p:nvSpPr>
          <p:cNvPr id="5" name="Footer Placeholder 4"/>
          <p:cNvSpPr>
            <a:spLocks noGrp="1"/>
          </p:cNvSpPr>
          <p:nvPr>
            <p:ph type="ftr" sz="quarter" idx="11"/>
          </p:nvPr>
        </p:nvSpPr>
        <p:spPr/>
        <p:txBody>
          <a:bodyPr/>
          <a:lstStyle>
            <a:lvl1pPr>
              <a:defRPr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5/15/20</a:t>
            </a:fld>
            <a:endParaRPr lang="en-US" dirty="0"/>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owardsdatascience.com/reinforcement-learning-w-keras-openai-dqns-1eed3a5338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3.06907"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reinforcement-learning-w-keras-openai-actor-critic-models-f084612cfd6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penai.com/blog/openai-baselines-pp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github.com/Kismuz/btgy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eng2j/RL-Trad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jpmorgan.com/global/markets/machine-learning-f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hyperlink" Target="https://towardsdatascience.com/visualizing-stock-trading-agents-using-matplotlib-and-gym-584c992bc6d4" TargetMode="External"/><Relationship Id="rId7"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tensortrade-org/tensortrade" TargetMode="External"/><Relationship Id="rId5" Type="http://schemas.openxmlformats.org/officeDocument/2006/relationships/hyperlink" Target="https://towardsdatascience.com/@notadamking?source=post_page-----584c992bc6d4----------------------" TargetMode="External"/><Relationship Id="rId4" Type="http://schemas.openxmlformats.org/officeDocument/2006/relationships/hyperlink" Target="https://github.com/notadamking/Stock-Trading-Visualiza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3.06907.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11306" y="1164325"/>
            <a:ext cx="9582736" cy="2389365"/>
          </a:xfrm>
        </p:spPr>
        <p:txBody>
          <a:bodyPr>
            <a:normAutofit/>
          </a:bodyPr>
          <a:lstStyle/>
          <a:p>
            <a:r>
              <a:rPr lang="en-US" sz="5400" dirty="0">
                <a:solidFill>
                  <a:schemeClr val="bg1"/>
                </a:solidFill>
                <a:latin typeface="Arial" panose="020B0604020202020204" pitchFamily="34" charset="0"/>
                <a:cs typeface="Arial" panose="020B0604020202020204" pitchFamily="34" charset="0"/>
              </a:rPr>
              <a:t>RL-Trade</a:t>
            </a:r>
          </a:p>
        </p:txBody>
      </p:sp>
      <p:sp>
        <p:nvSpPr>
          <p:cNvPr id="3" name="Subtitle 2"/>
          <p:cNvSpPr>
            <a:spLocks noGrp="1"/>
          </p:cNvSpPr>
          <p:nvPr>
            <p:ph type="subTitle" idx="4294967295"/>
          </p:nvPr>
        </p:nvSpPr>
        <p:spPr>
          <a:xfrm>
            <a:off x="811306" y="2713298"/>
            <a:ext cx="10935382" cy="1133856"/>
          </a:xfrm>
        </p:spPr>
        <p:txBody>
          <a:bodyPr>
            <a:normAutofit/>
          </a:bodyPr>
          <a:lstStyle/>
          <a:p>
            <a:pPr marL="0" indent="0">
              <a:buNone/>
            </a:pPr>
            <a:r>
              <a:rPr lang="en-US" sz="1800" dirty="0">
                <a:solidFill>
                  <a:schemeClr val="bg1"/>
                </a:solidFill>
                <a:latin typeface="Arial" panose="020B0604020202020204" pitchFamily="34" charset="0"/>
                <a:cs typeface="Arial" panose="020B0604020202020204" pitchFamily="34" charset="0"/>
              </a:rPr>
              <a:t>An Experiment on Apply Deep Reinforcement Learning to train Equity Trading Agent</a:t>
            </a:r>
          </a:p>
          <a:p>
            <a:pPr marL="0" indent="0">
              <a:buNone/>
            </a:pPr>
            <a:endParaRPr lang="en-US" sz="2400" b="1"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6C57072-CF65-3047-AC00-802408278325}"/>
              </a:ext>
            </a:extLst>
          </p:cNvPr>
          <p:cNvSpPr/>
          <p:nvPr/>
        </p:nvSpPr>
        <p:spPr>
          <a:xfrm>
            <a:off x="811306" y="3923520"/>
            <a:ext cx="6096000" cy="646331"/>
          </a:xfrm>
          <a:prstGeom prst="rect">
            <a:avLst/>
          </a:prstGeom>
        </p:spPr>
        <p:txBody>
          <a:bodyPr>
            <a:spAutoFit/>
          </a:bodyPr>
          <a:lstStyle/>
          <a:p>
            <a:r>
              <a:rPr lang="en-US" b="1" dirty="0">
                <a:solidFill>
                  <a:schemeClr val="bg1"/>
                </a:solidFill>
                <a:latin typeface="Arial" panose="020B0604020202020204" pitchFamily="34" charset="0"/>
                <a:cs typeface="Arial" panose="020B0604020202020204" pitchFamily="34" charset="0"/>
              </a:rPr>
              <a:t>By </a:t>
            </a:r>
            <a:r>
              <a:rPr lang="en-US" b="1" dirty="0" err="1">
                <a:solidFill>
                  <a:schemeClr val="bg1"/>
                </a:solidFill>
                <a:latin typeface="Arial" panose="020B0604020202020204" pitchFamily="34" charset="0"/>
                <a:cs typeface="Arial" panose="020B0604020202020204" pitchFamily="34" charset="0"/>
              </a:rPr>
              <a:t>Zhongheng</a:t>
            </a:r>
            <a:r>
              <a:rPr lang="en-US" b="1" dirty="0">
                <a:solidFill>
                  <a:schemeClr val="bg1"/>
                </a:solidFill>
                <a:latin typeface="Arial" panose="020B0604020202020204" pitchFamily="34" charset="0"/>
                <a:cs typeface="Arial" panose="020B0604020202020204" pitchFamily="34" charset="0"/>
              </a:rPr>
              <a:t> Li</a:t>
            </a:r>
          </a:p>
          <a:p>
            <a:r>
              <a:rPr lang="en-US" b="1" dirty="0">
                <a:solidFill>
                  <a:schemeClr val="bg1"/>
                </a:solidFill>
                <a:latin typeface="Arial" panose="020B0604020202020204" pitchFamily="34" charset="0"/>
                <a:cs typeface="Arial" panose="020B0604020202020204" pitchFamily="34" charset="0"/>
              </a:rPr>
              <a:t>For CSCI E-89 Section 2 (25792) – Deep Learning</a:t>
            </a: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Exploratory Data Analysis – Training Data</a:t>
            </a:r>
          </a:p>
        </p:txBody>
      </p:sp>
      <p:pic>
        <p:nvPicPr>
          <p:cNvPr id="6" name="Picture 5">
            <a:extLst>
              <a:ext uri="{FF2B5EF4-FFF2-40B4-BE49-F238E27FC236}">
                <a16:creationId xmlns:a16="http://schemas.microsoft.com/office/drawing/2014/main" id="{5F2A55BD-89B4-4C49-BB55-E235811CF271}"/>
              </a:ext>
            </a:extLst>
          </p:cNvPr>
          <p:cNvPicPr>
            <a:picLocks noChangeAspect="1"/>
          </p:cNvPicPr>
          <p:nvPr/>
        </p:nvPicPr>
        <p:blipFill>
          <a:blip r:embed="rId3"/>
          <a:stretch>
            <a:fillRect/>
          </a:stretch>
        </p:blipFill>
        <p:spPr>
          <a:xfrm>
            <a:off x="5979117" y="2158295"/>
            <a:ext cx="5171996" cy="3311172"/>
          </a:xfrm>
          <a:prstGeom prst="rect">
            <a:avLst/>
          </a:prstGeom>
        </p:spPr>
      </p:pic>
      <p:pic>
        <p:nvPicPr>
          <p:cNvPr id="7" name="Picture 6">
            <a:extLst>
              <a:ext uri="{FF2B5EF4-FFF2-40B4-BE49-F238E27FC236}">
                <a16:creationId xmlns:a16="http://schemas.microsoft.com/office/drawing/2014/main" id="{61F9CD74-FCD9-7248-94AF-7605C4CDB3A7}"/>
              </a:ext>
            </a:extLst>
          </p:cNvPr>
          <p:cNvPicPr>
            <a:picLocks noChangeAspect="1"/>
          </p:cNvPicPr>
          <p:nvPr/>
        </p:nvPicPr>
        <p:blipFill>
          <a:blip r:embed="rId4"/>
          <a:stretch>
            <a:fillRect/>
          </a:stretch>
        </p:blipFill>
        <p:spPr>
          <a:xfrm>
            <a:off x="604434" y="2321984"/>
            <a:ext cx="4660637" cy="2983794"/>
          </a:xfrm>
          <a:prstGeom prst="rect">
            <a:avLst/>
          </a:prstGeom>
        </p:spPr>
      </p:pic>
      <p:sp>
        <p:nvSpPr>
          <p:cNvPr id="8" name="Content Placeholder 2">
            <a:extLst>
              <a:ext uri="{FF2B5EF4-FFF2-40B4-BE49-F238E27FC236}">
                <a16:creationId xmlns:a16="http://schemas.microsoft.com/office/drawing/2014/main" id="{258F7F3B-1A93-0349-877C-A67D29990468}"/>
              </a:ext>
            </a:extLst>
          </p:cNvPr>
          <p:cNvSpPr txBox="1">
            <a:spLocks/>
          </p:cNvSpPr>
          <p:nvPr/>
        </p:nvSpPr>
        <p:spPr>
          <a:xfrm>
            <a:off x="95883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MSFT (1998 -2020)</a:t>
            </a:r>
          </a:p>
        </p:txBody>
      </p:sp>
      <p:sp>
        <p:nvSpPr>
          <p:cNvPr id="9" name="Content Placeholder 2">
            <a:extLst>
              <a:ext uri="{FF2B5EF4-FFF2-40B4-BE49-F238E27FC236}">
                <a16:creationId xmlns:a16="http://schemas.microsoft.com/office/drawing/2014/main" id="{8FC7252A-2F8C-6942-A6D7-96E9C1D11722}"/>
              </a:ext>
            </a:extLst>
          </p:cNvPr>
          <p:cNvSpPr txBox="1">
            <a:spLocks/>
          </p:cNvSpPr>
          <p:nvPr/>
        </p:nvSpPr>
        <p:spPr>
          <a:xfrm>
            <a:off x="641199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(1998 -2020)</a:t>
            </a:r>
          </a:p>
        </p:txBody>
      </p:sp>
    </p:spTree>
    <p:extLst>
      <p:ext uri="{BB962C8B-B14F-4D97-AF65-F5344CB8AC3E}">
        <p14:creationId xmlns:p14="http://schemas.microsoft.com/office/powerpoint/2010/main" val="419618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Exploratory Data Analysis – Testing Data to be held out</a:t>
            </a:r>
          </a:p>
        </p:txBody>
      </p:sp>
      <p:pic>
        <p:nvPicPr>
          <p:cNvPr id="3" name="Picture 2">
            <a:extLst>
              <a:ext uri="{FF2B5EF4-FFF2-40B4-BE49-F238E27FC236}">
                <a16:creationId xmlns:a16="http://schemas.microsoft.com/office/drawing/2014/main" id="{7EBBA673-5898-6A47-A7AE-66081D3E4A90}"/>
              </a:ext>
            </a:extLst>
          </p:cNvPr>
          <p:cNvPicPr>
            <a:picLocks noChangeAspect="1"/>
          </p:cNvPicPr>
          <p:nvPr/>
        </p:nvPicPr>
        <p:blipFill>
          <a:blip r:embed="rId3"/>
          <a:stretch>
            <a:fillRect/>
          </a:stretch>
        </p:blipFill>
        <p:spPr>
          <a:xfrm>
            <a:off x="773994" y="2158295"/>
            <a:ext cx="4848100" cy="3292560"/>
          </a:xfrm>
          <a:prstGeom prst="rect">
            <a:avLst/>
          </a:prstGeom>
        </p:spPr>
      </p:pic>
      <p:sp>
        <p:nvSpPr>
          <p:cNvPr id="8" name="Content Placeholder 2">
            <a:extLst>
              <a:ext uri="{FF2B5EF4-FFF2-40B4-BE49-F238E27FC236}">
                <a16:creationId xmlns:a16="http://schemas.microsoft.com/office/drawing/2014/main" id="{DE1FDA8C-7AD6-8F43-AF13-5C3965438F94}"/>
              </a:ext>
            </a:extLst>
          </p:cNvPr>
          <p:cNvSpPr txBox="1">
            <a:spLocks/>
          </p:cNvSpPr>
          <p:nvPr/>
        </p:nvSpPr>
        <p:spPr>
          <a:xfrm>
            <a:off x="958838" y="5469467"/>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MSFT (Sep 07 – Sep 09)</a:t>
            </a:r>
          </a:p>
        </p:txBody>
      </p:sp>
      <p:pic>
        <p:nvPicPr>
          <p:cNvPr id="4" name="Picture 3">
            <a:extLst>
              <a:ext uri="{FF2B5EF4-FFF2-40B4-BE49-F238E27FC236}">
                <a16:creationId xmlns:a16="http://schemas.microsoft.com/office/drawing/2014/main" id="{33EEDC7D-7A81-864A-9A93-88093310F9BB}"/>
              </a:ext>
            </a:extLst>
          </p:cNvPr>
          <p:cNvPicPr>
            <a:picLocks noChangeAspect="1"/>
          </p:cNvPicPr>
          <p:nvPr/>
        </p:nvPicPr>
        <p:blipFill>
          <a:blip r:embed="rId4"/>
          <a:stretch>
            <a:fillRect/>
          </a:stretch>
        </p:blipFill>
        <p:spPr>
          <a:xfrm>
            <a:off x="6350145" y="2158295"/>
            <a:ext cx="5003655" cy="3292560"/>
          </a:xfrm>
          <a:prstGeom prst="rect">
            <a:avLst/>
          </a:prstGeom>
        </p:spPr>
      </p:pic>
      <p:sp>
        <p:nvSpPr>
          <p:cNvPr id="9" name="Content Placeholder 2">
            <a:extLst>
              <a:ext uri="{FF2B5EF4-FFF2-40B4-BE49-F238E27FC236}">
                <a16:creationId xmlns:a16="http://schemas.microsoft.com/office/drawing/2014/main" id="{E58FDC13-7B30-5C42-94F4-05A326657B4B}"/>
              </a:ext>
            </a:extLst>
          </p:cNvPr>
          <p:cNvSpPr txBox="1">
            <a:spLocks/>
          </p:cNvSpPr>
          <p:nvPr/>
        </p:nvSpPr>
        <p:spPr>
          <a:xfrm>
            <a:off x="6926929" y="5440033"/>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(Sep 07 – Sep 09)</a:t>
            </a:r>
          </a:p>
        </p:txBody>
      </p:sp>
    </p:spTree>
    <p:extLst>
      <p:ext uri="{BB962C8B-B14F-4D97-AF65-F5344CB8AC3E}">
        <p14:creationId xmlns:p14="http://schemas.microsoft.com/office/powerpoint/2010/main" val="327800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Observation Apace  </a:t>
            </a:r>
          </a:p>
        </p:txBody>
      </p:sp>
      <p:pic>
        <p:nvPicPr>
          <p:cNvPr id="5" name="Picture 4">
            <a:extLst>
              <a:ext uri="{FF2B5EF4-FFF2-40B4-BE49-F238E27FC236}">
                <a16:creationId xmlns:a16="http://schemas.microsoft.com/office/drawing/2014/main" id="{F98F0996-F30B-FC49-8EC0-D72B6F5D82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9381" y="2333488"/>
            <a:ext cx="6554420" cy="4513123"/>
          </a:xfrm>
          <a:prstGeom prst="rect">
            <a:avLst/>
          </a:prstGeom>
        </p:spPr>
      </p:pic>
      <p:sp>
        <p:nvSpPr>
          <p:cNvPr id="8" name="Content Placeholder 2">
            <a:extLst>
              <a:ext uri="{FF2B5EF4-FFF2-40B4-BE49-F238E27FC236}">
                <a16:creationId xmlns:a16="http://schemas.microsoft.com/office/drawing/2014/main" id="{E2605822-9ABD-EB48-9879-D6E422563E6E}"/>
              </a:ext>
            </a:extLst>
          </p:cNvPr>
          <p:cNvSpPr>
            <a:spLocks noGrp="1"/>
          </p:cNvSpPr>
          <p:nvPr>
            <p:ph idx="1"/>
          </p:nvPr>
        </p:nvSpPr>
        <p:spPr>
          <a:xfrm>
            <a:off x="547870" y="1453853"/>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In each time step per day, the environment will provide the following data as the observation space for the agent to determine the optimal action to be taken for the next time step:</a:t>
            </a:r>
          </a:p>
        </p:txBody>
      </p:sp>
      <p:sp>
        <p:nvSpPr>
          <p:cNvPr id="7" name="Rectangle 6">
            <a:extLst>
              <a:ext uri="{FF2B5EF4-FFF2-40B4-BE49-F238E27FC236}">
                <a16:creationId xmlns:a16="http://schemas.microsoft.com/office/drawing/2014/main" id="{27C6177B-461D-F246-A1CF-8E604F9671EB}"/>
              </a:ext>
            </a:extLst>
          </p:cNvPr>
          <p:cNvSpPr/>
          <p:nvPr/>
        </p:nvSpPr>
        <p:spPr>
          <a:xfrm>
            <a:off x="604434" y="2339412"/>
            <a:ext cx="3753810" cy="1200329"/>
          </a:xfrm>
          <a:prstGeom prst="rect">
            <a:avLst/>
          </a:prstGeom>
        </p:spPr>
        <p:txBody>
          <a:bodyPr wrap="square">
            <a:spAutoFit/>
          </a:bodyPr>
          <a:lstStyle/>
          <a:p>
            <a:r>
              <a:rPr lang="en-US" dirty="0"/>
              <a:t>Currently, each observation space provided 40 days of historical market data + the current state of agent after the last 40 days</a:t>
            </a:r>
          </a:p>
        </p:txBody>
      </p:sp>
    </p:spTree>
    <p:extLst>
      <p:ext uri="{BB962C8B-B14F-4D97-AF65-F5344CB8AC3E}">
        <p14:creationId xmlns:p14="http://schemas.microsoft.com/office/powerpoint/2010/main" val="1829118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Action Apace  </a:t>
            </a:r>
          </a:p>
        </p:txBody>
      </p:sp>
      <p:sp>
        <p:nvSpPr>
          <p:cNvPr id="3" name="Rectangle 2">
            <a:extLst>
              <a:ext uri="{FF2B5EF4-FFF2-40B4-BE49-F238E27FC236}">
                <a16:creationId xmlns:a16="http://schemas.microsoft.com/office/drawing/2014/main" id="{5C84F5A1-DA10-084F-A0E6-E55BE6088BAF}"/>
              </a:ext>
            </a:extLst>
          </p:cNvPr>
          <p:cNvSpPr/>
          <p:nvPr/>
        </p:nvSpPr>
        <p:spPr>
          <a:xfrm>
            <a:off x="547870" y="4262960"/>
            <a:ext cx="4083169" cy="369332"/>
          </a:xfrm>
          <a:prstGeom prst="rect">
            <a:avLst/>
          </a:prstGeom>
        </p:spPr>
        <p:txBody>
          <a:bodyPr wrap="none">
            <a:spAutoFit/>
          </a:bodyPr>
          <a:lstStyle/>
          <a:p>
            <a:r>
              <a:rPr lang="en-US" dirty="0"/>
              <a:t>Sample action:  [[</a:t>
            </a:r>
            <a:r>
              <a:rPr lang="en-US" b="1" dirty="0">
                <a:solidFill>
                  <a:schemeClr val="accent5">
                    <a:lumMod val="75000"/>
                  </a:schemeClr>
                </a:solidFill>
              </a:rPr>
              <a:t>1.245</a:t>
            </a:r>
            <a:r>
              <a:rPr lang="en-US" dirty="0"/>
              <a:t>   </a:t>
            </a:r>
            <a:r>
              <a:rPr lang="en-US" b="1" dirty="0">
                <a:solidFill>
                  <a:schemeClr val="accent6">
                    <a:lumMod val="75000"/>
                  </a:schemeClr>
                </a:solidFill>
              </a:rPr>
              <a:t>0.07687</a:t>
            </a:r>
            <a:r>
              <a:rPr lang="en-US" dirty="0"/>
              <a:t>    ]]</a:t>
            </a:r>
          </a:p>
        </p:txBody>
      </p:sp>
      <p:pic>
        <p:nvPicPr>
          <p:cNvPr id="5" name="Picture 4">
            <a:extLst>
              <a:ext uri="{FF2B5EF4-FFF2-40B4-BE49-F238E27FC236}">
                <a16:creationId xmlns:a16="http://schemas.microsoft.com/office/drawing/2014/main" id="{EE7253EA-4F2D-B642-A13C-C3261B5641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7600" y="1603022"/>
            <a:ext cx="5765852" cy="4568847"/>
          </a:xfrm>
          <a:prstGeom prst="rect">
            <a:avLst/>
          </a:prstGeom>
        </p:spPr>
      </p:pic>
      <p:pic>
        <p:nvPicPr>
          <p:cNvPr id="6" name="Picture 5">
            <a:extLst>
              <a:ext uri="{FF2B5EF4-FFF2-40B4-BE49-F238E27FC236}">
                <a16:creationId xmlns:a16="http://schemas.microsoft.com/office/drawing/2014/main" id="{026601AD-D028-F04C-BDC6-0A449142EA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9465" y="4824251"/>
            <a:ext cx="2668865" cy="1347666"/>
          </a:xfrm>
          <a:prstGeom prst="rect">
            <a:avLst/>
          </a:prstGeom>
        </p:spPr>
      </p:pic>
      <p:sp>
        <p:nvSpPr>
          <p:cNvPr id="8" name="Content Placeholder 2">
            <a:extLst>
              <a:ext uri="{FF2B5EF4-FFF2-40B4-BE49-F238E27FC236}">
                <a16:creationId xmlns:a16="http://schemas.microsoft.com/office/drawing/2014/main" id="{DB5BA7AF-8467-D347-BF67-038B9F7A2730}"/>
              </a:ext>
            </a:extLst>
          </p:cNvPr>
          <p:cNvSpPr>
            <a:spLocks noGrp="1"/>
          </p:cNvSpPr>
          <p:nvPr>
            <p:ph idx="1"/>
          </p:nvPr>
        </p:nvSpPr>
        <p:spPr>
          <a:xfrm>
            <a:off x="547870" y="1453851"/>
            <a:ext cx="5446531" cy="2395659"/>
          </a:xfrm>
        </p:spPr>
        <p:txBody>
          <a:bodyPr vert="horz" lIns="91440" tIns="45720" rIns="91440" bIns="45720" rtlCol="0">
            <a:noAutofit/>
          </a:bodyPr>
          <a:lstStyle/>
          <a:p>
            <a:pPr marL="0" indent="0">
              <a:lnSpc>
                <a:spcPct val="150000"/>
              </a:lnSpc>
              <a:spcAft>
                <a:spcPts val="1200"/>
              </a:spcAft>
              <a:buNone/>
            </a:pPr>
            <a:r>
              <a:rPr lang="en-US" dirty="0">
                <a:latin typeface="Arial" panose="020B0604020202020204" pitchFamily="34" charset="0"/>
                <a:cs typeface="Arial" panose="020B0604020202020204" pitchFamily="34" charset="0"/>
              </a:rPr>
              <a:t>The action space is included in the environment, it is designed based on a </a:t>
            </a:r>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 function. </a:t>
            </a:r>
          </a:p>
          <a:p>
            <a:pPr marL="0" indent="0">
              <a:lnSpc>
                <a:spcPct val="150000"/>
              </a:lnSpc>
              <a:spcAft>
                <a:spcPts val="1200"/>
              </a:spcAft>
              <a:buNone/>
            </a:pPr>
            <a:r>
              <a:rPr lang="en-US" dirty="0">
                <a:latin typeface="Arial" panose="020B0604020202020204" pitchFamily="34" charset="0"/>
                <a:cs typeface="Arial" panose="020B0604020202020204" pitchFamily="34" charset="0"/>
              </a:rPr>
              <a:t>There 3 actions to take: Buy, Sell and Hold (Do nothing)</a:t>
            </a:r>
          </a:p>
          <a:p>
            <a:pPr marL="0" indent="0">
              <a:lnSpc>
                <a:spcPct val="150000"/>
              </a:lnSpc>
              <a:spcAft>
                <a:spcPts val="1200"/>
              </a:spcAft>
              <a:buNone/>
            </a:pPr>
            <a:r>
              <a:rPr lang="en-US" dirty="0">
                <a:latin typeface="Arial" panose="020B0604020202020204" pitchFamily="34" charset="0"/>
                <a:cs typeface="Arial" panose="020B0604020202020204" pitchFamily="34" charset="0"/>
              </a:rPr>
              <a:t>The choices are discrete, but the output does provide continuous factor which make this problem a semi-continuous problem.</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3689A33-82B3-8F45-8206-858D0676F0A1}"/>
              </a:ext>
            </a:extLst>
          </p:cNvPr>
          <p:cNvSpPr/>
          <p:nvPr/>
        </p:nvSpPr>
        <p:spPr>
          <a:xfrm>
            <a:off x="592221" y="4824251"/>
            <a:ext cx="2554740" cy="1384995"/>
          </a:xfrm>
          <a:prstGeom prst="rect">
            <a:avLst/>
          </a:prstGeom>
        </p:spPr>
        <p:txBody>
          <a:bodyPr wrap="square">
            <a:spAutoFit/>
          </a:bodyPr>
          <a:lstStyle/>
          <a:p>
            <a:r>
              <a:rPr lang="en-US" sz="1400" b="1" dirty="0">
                <a:solidFill>
                  <a:schemeClr val="accent5">
                    <a:lumMod val="75000"/>
                  </a:schemeClr>
                </a:solidFill>
              </a:rPr>
              <a:t>Blue</a:t>
            </a:r>
            <a:r>
              <a:rPr lang="en-US" sz="1400" dirty="0"/>
              <a:t> is the action type value </a:t>
            </a:r>
          </a:p>
          <a:p>
            <a:endParaRPr lang="en-US" sz="1400" dirty="0"/>
          </a:p>
          <a:p>
            <a:r>
              <a:rPr lang="en-US" sz="1400" b="1" dirty="0">
                <a:solidFill>
                  <a:schemeClr val="accent6">
                    <a:lumMod val="75000"/>
                  </a:schemeClr>
                </a:solidFill>
              </a:rPr>
              <a:t>Green</a:t>
            </a:r>
            <a:r>
              <a:rPr lang="en-US" sz="1400" dirty="0"/>
              <a:t> is the number of shares based on the</a:t>
            </a:r>
          </a:p>
          <a:p>
            <a:r>
              <a:rPr lang="en-US" sz="1400" dirty="0"/>
              <a:t>percentage of current account balance to buy or sell</a:t>
            </a:r>
          </a:p>
        </p:txBody>
      </p:sp>
      <p:sp>
        <p:nvSpPr>
          <p:cNvPr id="4" name="Rectangle 3">
            <a:extLst>
              <a:ext uri="{FF2B5EF4-FFF2-40B4-BE49-F238E27FC236}">
                <a16:creationId xmlns:a16="http://schemas.microsoft.com/office/drawing/2014/main" id="{61A67956-3D50-6D46-A750-90EDFBA6E011}"/>
              </a:ext>
            </a:extLst>
          </p:cNvPr>
          <p:cNvSpPr/>
          <p:nvPr/>
        </p:nvSpPr>
        <p:spPr>
          <a:xfrm>
            <a:off x="3534496" y="6363876"/>
            <a:ext cx="217880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Rectified Linear Units (</a:t>
            </a:r>
            <a:r>
              <a:rPr lang="en-US" sz="1200" dirty="0" err="1">
                <a:latin typeface="Arial" panose="020B0604020202020204" pitchFamily="34" charset="0"/>
                <a:cs typeface="Arial" panose="020B0604020202020204" pitchFamily="34" charset="0"/>
              </a:rPr>
              <a:t>ReLU</a:t>
            </a:r>
            <a:r>
              <a:rPr lang="en-US" sz="1200" dirty="0">
                <a:latin typeface="Arial" panose="020B0604020202020204" pitchFamily="34" charset="0"/>
                <a:cs typeface="Arial" panose="020B0604020202020204" pitchFamily="34" charset="0"/>
              </a:rPr>
              <a:t>)</a:t>
            </a:r>
            <a:endParaRPr lang="en-US" sz="1200" dirty="0"/>
          </a:p>
        </p:txBody>
      </p:sp>
    </p:spTree>
    <p:extLst>
      <p:ext uri="{BB962C8B-B14F-4D97-AF65-F5344CB8AC3E}">
        <p14:creationId xmlns:p14="http://schemas.microsoft.com/office/powerpoint/2010/main" val="3371991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Action Apace  - Example </a:t>
            </a:r>
          </a:p>
        </p:txBody>
      </p:sp>
      <p:sp>
        <p:nvSpPr>
          <p:cNvPr id="3" name="Rectangle 2">
            <a:extLst>
              <a:ext uri="{FF2B5EF4-FFF2-40B4-BE49-F238E27FC236}">
                <a16:creationId xmlns:a16="http://schemas.microsoft.com/office/drawing/2014/main" id="{5C84F5A1-DA10-084F-A0E6-E55BE6088BAF}"/>
              </a:ext>
            </a:extLst>
          </p:cNvPr>
          <p:cNvSpPr/>
          <p:nvPr/>
        </p:nvSpPr>
        <p:spPr>
          <a:xfrm>
            <a:off x="604434" y="1848689"/>
            <a:ext cx="2787943" cy="369332"/>
          </a:xfrm>
          <a:prstGeom prst="rect">
            <a:avLst/>
          </a:prstGeom>
        </p:spPr>
        <p:txBody>
          <a:bodyPr wrap="none">
            <a:spAutoFit/>
          </a:bodyPr>
          <a:lstStyle/>
          <a:p>
            <a:r>
              <a:rPr lang="en-US" dirty="0"/>
              <a:t>action:  [[</a:t>
            </a:r>
            <a:r>
              <a:rPr lang="en-US" b="1" dirty="0">
                <a:solidFill>
                  <a:schemeClr val="accent5">
                    <a:lumMod val="75000"/>
                  </a:schemeClr>
                </a:solidFill>
              </a:rPr>
              <a:t>0.05176</a:t>
            </a:r>
            <a:r>
              <a:rPr lang="en-US" b="1" dirty="0"/>
              <a:t>, </a:t>
            </a:r>
            <a:r>
              <a:rPr lang="en-US" b="1" dirty="0">
                <a:solidFill>
                  <a:schemeClr val="accent6">
                    <a:lumMod val="75000"/>
                  </a:schemeClr>
                </a:solidFill>
              </a:rPr>
              <a:t>0.991</a:t>
            </a:r>
            <a:r>
              <a:rPr lang="en-US" dirty="0"/>
              <a:t>]]</a:t>
            </a:r>
          </a:p>
        </p:txBody>
      </p:sp>
      <p:sp>
        <p:nvSpPr>
          <p:cNvPr id="4" name="Rectangle 3">
            <a:extLst>
              <a:ext uri="{FF2B5EF4-FFF2-40B4-BE49-F238E27FC236}">
                <a16:creationId xmlns:a16="http://schemas.microsoft.com/office/drawing/2014/main" id="{2DE73037-1AA7-0943-8F97-50DB561CA569}"/>
              </a:ext>
            </a:extLst>
          </p:cNvPr>
          <p:cNvSpPr/>
          <p:nvPr/>
        </p:nvSpPr>
        <p:spPr>
          <a:xfrm>
            <a:off x="758813" y="2608654"/>
            <a:ext cx="6096000" cy="3785652"/>
          </a:xfrm>
          <a:prstGeom prst="rect">
            <a:avLst/>
          </a:prstGeom>
        </p:spPr>
        <p:txBody>
          <a:bodyPr>
            <a:spAutoFit/>
          </a:bodyPr>
          <a:lstStyle/>
          <a:p>
            <a:endParaRPr lang="en-US" sz="1200" dirty="0"/>
          </a:p>
          <a:p>
            <a:r>
              <a:rPr lang="en-US" sz="1200" dirty="0"/>
              <a:t>Step: 45</a:t>
            </a:r>
          </a:p>
          <a:p>
            <a:endParaRPr lang="en-US" sz="1200" dirty="0"/>
          </a:p>
          <a:p>
            <a:r>
              <a:rPr lang="en-US" sz="1200" dirty="0"/>
              <a:t>Trading Date: 2007-10-22</a:t>
            </a:r>
          </a:p>
          <a:p>
            <a:endParaRPr lang="en-US" sz="1200" dirty="0"/>
          </a:p>
          <a:p>
            <a:r>
              <a:rPr lang="en-US" sz="1200" dirty="0"/>
              <a:t>Balance: 479.8368544771603</a:t>
            </a:r>
          </a:p>
          <a:p>
            <a:endParaRPr lang="en-US" sz="1200" dirty="0"/>
          </a:p>
          <a:p>
            <a:r>
              <a:rPr lang="en-US" sz="1200" dirty="0"/>
              <a:t>Shares held: 24 (Total sold: 124)</a:t>
            </a:r>
          </a:p>
          <a:p>
            <a:endParaRPr lang="en-US" sz="1200" dirty="0"/>
          </a:p>
          <a:p>
            <a:r>
              <a:rPr lang="en-US" sz="1200" dirty="0"/>
              <a:t>Avg cost for held shares: 22.478971695626672 (Total sales value: 2667.998947759153)</a:t>
            </a:r>
          </a:p>
          <a:p>
            <a:endParaRPr lang="en-US" sz="1200" dirty="0"/>
          </a:p>
          <a:p>
            <a:r>
              <a:rPr lang="en-US" sz="1200" dirty="0"/>
              <a:t>Net worth: 1024.7359215170877 (Max net worth: 1042.0290971997606)</a:t>
            </a:r>
          </a:p>
          <a:p>
            <a:endParaRPr lang="en-US" sz="1200" dirty="0"/>
          </a:p>
          <a:p>
            <a:r>
              <a:rPr lang="en-US" sz="1200" dirty="0"/>
              <a:t>Action: [0, 0]</a:t>
            </a:r>
          </a:p>
          <a:p>
            <a:endParaRPr lang="en-US" sz="1200" dirty="0"/>
          </a:p>
          <a:p>
            <a:r>
              <a:rPr lang="en-US" sz="1200" dirty="0"/>
              <a:t>Reward: 24.91586033751665</a:t>
            </a:r>
          </a:p>
          <a:p>
            <a:endParaRPr lang="en-US" sz="1200" dirty="0"/>
          </a:p>
          <a:p>
            <a:r>
              <a:rPr lang="en-US" sz="1200" dirty="0"/>
              <a:t>Profit: 24.735921517087718</a:t>
            </a:r>
          </a:p>
          <a:p>
            <a:endParaRPr lang="en-US" sz="1200" dirty="0"/>
          </a:p>
        </p:txBody>
      </p:sp>
      <p:sp>
        <p:nvSpPr>
          <p:cNvPr id="7" name="Rectangle 6">
            <a:extLst>
              <a:ext uri="{FF2B5EF4-FFF2-40B4-BE49-F238E27FC236}">
                <a16:creationId xmlns:a16="http://schemas.microsoft.com/office/drawing/2014/main" id="{F33F9016-8EE7-9646-903D-6DE1F2B717D9}"/>
              </a:ext>
            </a:extLst>
          </p:cNvPr>
          <p:cNvSpPr/>
          <p:nvPr/>
        </p:nvSpPr>
        <p:spPr>
          <a:xfrm>
            <a:off x="6419712" y="2608654"/>
            <a:ext cx="6096000" cy="3600986"/>
          </a:xfrm>
          <a:prstGeom prst="rect">
            <a:avLst/>
          </a:prstGeom>
        </p:spPr>
        <p:txBody>
          <a:bodyPr>
            <a:spAutoFit/>
          </a:bodyPr>
          <a:lstStyle/>
          <a:p>
            <a:endParaRPr lang="en-US" sz="1200" dirty="0"/>
          </a:p>
          <a:p>
            <a:r>
              <a:rPr lang="en-US" sz="1200" dirty="0"/>
              <a:t>Step: 46</a:t>
            </a:r>
          </a:p>
          <a:p>
            <a:endParaRPr lang="en-US" sz="1200" dirty="0"/>
          </a:p>
          <a:p>
            <a:r>
              <a:rPr lang="en-US" sz="1200" dirty="0"/>
              <a:t>Trading Date: 2007-10-23</a:t>
            </a:r>
          </a:p>
          <a:p>
            <a:endParaRPr lang="en-US" sz="1200" dirty="0"/>
          </a:p>
          <a:p>
            <a:r>
              <a:rPr lang="en-US" sz="1200" dirty="0"/>
              <a:t>Balance: 25.081674733842306</a:t>
            </a:r>
          </a:p>
          <a:p>
            <a:endParaRPr lang="en-US" sz="1200" dirty="0"/>
          </a:p>
          <a:p>
            <a:r>
              <a:rPr lang="en-US" sz="1200" dirty="0"/>
              <a:t>Shares held: 44 (Total sold: 124)</a:t>
            </a:r>
          </a:p>
          <a:p>
            <a:endParaRPr lang="en-US" sz="1200" dirty="0"/>
          </a:p>
          <a:p>
            <a:r>
              <a:rPr lang="en-US" sz="1200" dirty="0"/>
              <a:t>Avg cost for held shares: 22.596602282689958 (Total sales value: 2667.998947759153)</a:t>
            </a:r>
          </a:p>
          <a:p>
            <a:endParaRPr lang="en-US" sz="1200" dirty="0"/>
          </a:p>
          <a:p>
            <a:r>
              <a:rPr lang="en-US" sz="1200" dirty="0"/>
              <a:t>Net worth: 1025.5430701691416 (Max net worth: 1042.0290971997606)</a:t>
            </a:r>
          </a:p>
          <a:p>
            <a:endParaRPr lang="en-US" sz="1200" dirty="0"/>
          </a:p>
          <a:p>
            <a:r>
              <a:rPr lang="en-US" sz="1200" dirty="0"/>
              <a:t>Action: [0.05176 0.991  ]</a:t>
            </a:r>
          </a:p>
          <a:p>
            <a:endParaRPr lang="en-US" sz="1200" dirty="0"/>
          </a:p>
          <a:p>
            <a:r>
              <a:rPr lang="en-US" sz="1200" dirty="0"/>
              <a:t>Reward: 25.552684811122937</a:t>
            </a:r>
          </a:p>
          <a:p>
            <a:endParaRPr lang="en-US" sz="1200" dirty="0"/>
          </a:p>
          <a:p>
            <a:r>
              <a:rPr lang="en-US" sz="1200" dirty="0"/>
              <a:t>Profit: 25.54307016914163</a:t>
            </a:r>
          </a:p>
        </p:txBody>
      </p:sp>
      <p:sp>
        <p:nvSpPr>
          <p:cNvPr id="5" name="TextBox 4">
            <a:extLst>
              <a:ext uri="{FF2B5EF4-FFF2-40B4-BE49-F238E27FC236}">
                <a16:creationId xmlns:a16="http://schemas.microsoft.com/office/drawing/2014/main" id="{3F6DB1AD-825C-F24C-A73B-470C7CF1ABAB}"/>
              </a:ext>
            </a:extLst>
          </p:cNvPr>
          <p:cNvSpPr txBox="1"/>
          <p:nvPr/>
        </p:nvSpPr>
        <p:spPr>
          <a:xfrm>
            <a:off x="3478261" y="1710190"/>
            <a:ext cx="8480191" cy="646331"/>
          </a:xfrm>
          <a:prstGeom prst="rect">
            <a:avLst/>
          </a:prstGeom>
          <a:noFill/>
        </p:spPr>
        <p:txBody>
          <a:bodyPr wrap="square" rtlCol="0">
            <a:spAutoFit/>
          </a:bodyPr>
          <a:lstStyle/>
          <a:p>
            <a:r>
              <a:rPr lang="en-US" dirty="0"/>
              <a:t>With this predicted action, the agent took the buy action and brought possible shares with 99% of it’s balance  </a:t>
            </a:r>
          </a:p>
        </p:txBody>
      </p:sp>
    </p:spTree>
    <p:extLst>
      <p:ext uri="{BB962C8B-B14F-4D97-AF65-F5344CB8AC3E}">
        <p14:creationId xmlns:p14="http://schemas.microsoft.com/office/powerpoint/2010/main" val="3335193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as Rewards</a:t>
            </a:r>
          </a:p>
        </p:txBody>
      </p:sp>
      <p:sp>
        <p:nvSpPr>
          <p:cNvPr id="4" name="Rectangle 3">
            <a:extLst>
              <a:ext uri="{FF2B5EF4-FFF2-40B4-BE49-F238E27FC236}">
                <a16:creationId xmlns:a16="http://schemas.microsoft.com/office/drawing/2014/main" id="{2132A1F9-FD92-9A42-AA92-EB12CED79903}"/>
              </a:ext>
            </a:extLst>
          </p:cNvPr>
          <p:cNvSpPr/>
          <p:nvPr/>
        </p:nvSpPr>
        <p:spPr>
          <a:xfrm>
            <a:off x="474133" y="3553128"/>
            <a:ext cx="11243734" cy="338554"/>
          </a:xfrm>
          <a:prstGeom prst="rect">
            <a:avLst/>
          </a:prstGeom>
        </p:spPr>
        <p:txBody>
          <a:bodyPr wrap="square">
            <a:spAutoFit/>
          </a:bodyPr>
          <a:lstStyle/>
          <a:p>
            <a:r>
              <a:rPr lang="en-US" sz="1600" dirty="0">
                <a:solidFill>
                  <a:srgbClr val="002060"/>
                </a:solidFill>
                <a:latin typeface="Menlo" panose="020B0609030804020204" pitchFamily="49" charset="0"/>
              </a:rPr>
              <a:t>reward = balance * </a:t>
            </a:r>
            <a:r>
              <a:rPr lang="en-US" sz="1600" dirty="0" err="1">
                <a:solidFill>
                  <a:srgbClr val="002060"/>
                </a:solidFill>
                <a:latin typeface="Menlo" panose="020B0609030804020204" pitchFamily="49" charset="0"/>
              </a:rPr>
              <a:t>delay_modifier</a:t>
            </a:r>
            <a:r>
              <a:rPr lang="en-US" sz="1600" dirty="0">
                <a:solidFill>
                  <a:srgbClr val="002060"/>
                </a:solidFill>
                <a:latin typeface="Menlo" panose="020B0609030804020204" pitchFamily="49" charset="0"/>
              </a:rPr>
              <a:t> + profit - (</a:t>
            </a:r>
            <a:r>
              <a:rPr lang="en-US" sz="1600" dirty="0" err="1">
                <a:solidFill>
                  <a:srgbClr val="002060"/>
                </a:solidFill>
                <a:latin typeface="Menlo" panose="020B0609030804020204" pitchFamily="49" charset="0"/>
              </a:rPr>
              <a:t>cur_trial_step</a:t>
            </a:r>
            <a:r>
              <a:rPr lang="en-US" sz="1600" dirty="0">
                <a:solidFill>
                  <a:srgbClr val="002060"/>
                </a:solidFill>
                <a:latin typeface="Menlo" panose="020B0609030804020204" pitchFamily="49" charset="0"/>
              </a:rPr>
              <a:t> * (balance * INFLATION_RATE)) </a:t>
            </a:r>
            <a:endParaRPr lang="en-US" sz="1600" b="0" dirty="0">
              <a:solidFill>
                <a:srgbClr val="002060"/>
              </a:solidFill>
              <a:effectLst/>
              <a:latin typeface="Menlo" panose="020B0609030804020204" pitchFamily="49" charset="0"/>
            </a:endParaRPr>
          </a:p>
        </p:txBody>
      </p:sp>
      <p:sp>
        <p:nvSpPr>
          <p:cNvPr id="5" name="Rectangle 4">
            <a:extLst>
              <a:ext uri="{FF2B5EF4-FFF2-40B4-BE49-F238E27FC236}">
                <a16:creationId xmlns:a16="http://schemas.microsoft.com/office/drawing/2014/main" id="{58623F58-F279-5F49-823B-E39F4318D724}"/>
              </a:ext>
            </a:extLst>
          </p:cNvPr>
          <p:cNvSpPr/>
          <p:nvPr/>
        </p:nvSpPr>
        <p:spPr>
          <a:xfrm>
            <a:off x="7766462" y="6334780"/>
            <a:ext cx="3178049" cy="523220"/>
          </a:xfrm>
          <a:prstGeom prst="rect">
            <a:avLst/>
          </a:prstGeom>
        </p:spPr>
        <p:txBody>
          <a:bodyPr wrap="none">
            <a:spAutoFit/>
          </a:bodyPr>
          <a:lstStyle/>
          <a:p>
            <a:pPr marL="285750" indent="-285750">
              <a:buFont typeface="Arial" panose="020B0604020202020204" pitchFamily="34" charset="0"/>
              <a:buChar char="•"/>
            </a:pPr>
            <a:r>
              <a:rPr lang="en-US" sz="1400" dirty="0"/>
              <a:t>INFLATION_RATE = (0.015 / 360)</a:t>
            </a:r>
          </a:p>
          <a:p>
            <a:endParaRPr lang="en-US" sz="1400" dirty="0"/>
          </a:p>
        </p:txBody>
      </p:sp>
      <p:sp>
        <p:nvSpPr>
          <p:cNvPr id="3" name="Rectangle 2">
            <a:extLst>
              <a:ext uri="{FF2B5EF4-FFF2-40B4-BE49-F238E27FC236}">
                <a16:creationId xmlns:a16="http://schemas.microsoft.com/office/drawing/2014/main" id="{62796D1F-7046-214A-A32A-04C55892E11F}"/>
              </a:ext>
            </a:extLst>
          </p:cNvPr>
          <p:cNvSpPr/>
          <p:nvPr/>
        </p:nvSpPr>
        <p:spPr>
          <a:xfrm>
            <a:off x="7766462" y="5974599"/>
            <a:ext cx="4809507" cy="307777"/>
          </a:xfrm>
          <a:prstGeom prst="rect">
            <a:avLst/>
          </a:prstGeom>
        </p:spPr>
        <p:txBody>
          <a:bodyPr wrap="square">
            <a:spAutoFit/>
          </a:bodyPr>
          <a:lstStyle/>
          <a:p>
            <a:pPr marL="285750" indent="-285750">
              <a:buFont typeface="Arial" panose="020B0604020202020204" pitchFamily="34" charset="0"/>
              <a:buChar char="•"/>
            </a:pPr>
            <a:r>
              <a:rPr lang="en-US" sz="1400" dirty="0" err="1"/>
              <a:t>delay_modifier</a:t>
            </a:r>
            <a:r>
              <a:rPr lang="en-US" sz="1400" dirty="0"/>
              <a:t> =  current timestep / total timesteps</a:t>
            </a:r>
          </a:p>
        </p:txBody>
      </p:sp>
      <p:sp>
        <p:nvSpPr>
          <p:cNvPr id="7" name="Content Placeholder 2">
            <a:extLst>
              <a:ext uri="{FF2B5EF4-FFF2-40B4-BE49-F238E27FC236}">
                <a16:creationId xmlns:a16="http://schemas.microsoft.com/office/drawing/2014/main" id="{F572CE39-3107-CA4E-AB00-614186107AD4}"/>
              </a:ext>
            </a:extLst>
          </p:cNvPr>
          <p:cNvSpPr>
            <a:spLocks noGrp="1"/>
          </p:cNvSpPr>
          <p:nvPr>
            <p:ph idx="1"/>
          </p:nvPr>
        </p:nvSpPr>
        <p:spPr>
          <a:xfrm>
            <a:off x="357251" y="1747805"/>
            <a:ext cx="11834750" cy="476704"/>
          </a:xfrm>
        </p:spPr>
        <p:txBody>
          <a:bodyPr vert="horz" lIns="91440" tIns="45720" rIns="91440" bIns="45720" rtlCol="0">
            <a:noAutofit/>
          </a:bodyPr>
          <a:lstStyle/>
          <a:p>
            <a:pPr marL="0" indent="0">
              <a:lnSpc>
                <a:spcPct val="150000"/>
              </a:lnSpc>
              <a:spcAft>
                <a:spcPts val="1200"/>
              </a:spcAft>
              <a:buNone/>
            </a:pPr>
            <a:r>
              <a:rPr lang="en-US" b="1" dirty="0">
                <a:latin typeface="Arial" panose="020B0604020202020204" pitchFamily="34" charset="0"/>
                <a:cs typeface="Arial" panose="020B0604020202020204" pitchFamily="34" charset="0"/>
              </a:rPr>
              <a:t>I redesign the reward to be slightly more realistic by adding the inflation factor over time to encourage the agent to take buy or sell action instead of being satisfy with the current reward and hold the shares for long period of time</a:t>
            </a: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11B086E-DDB2-754D-A3DB-4766253CC902}"/>
              </a:ext>
            </a:extLst>
          </p:cNvPr>
          <p:cNvSpPr/>
          <p:nvPr/>
        </p:nvSpPr>
        <p:spPr>
          <a:xfrm>
            <a:off x="348838" y="3315535"/>
            <a:ext cx="11494323" cy="902525"/>
          </a:xfrm>
          <a:prstGeom prst="rect">
            <a:avLst/>
          </a:prstGeom>
          <a:noFill/>
          <a:ln w="222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99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Semi Continuous </a:t>
            </a:r>
            <a:r>
              <a:rPr lang="en-US" dirty="0"/>
              <a:t>Deep Q-Network (</a:t>
            </a:r>
            <a:r>
              <a:rPr lang="en-US" b="1" dirty="0"/>
              <a:t>DQN</a:t>
            </a:r>
            <a:r>
              <a:rPr lang="en-US" dirty="0"/>
              <a:t>)</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72115567-EE59-3E41-9499-C9ABEB6F49E6}"/>
              </a:ext>
            </a:extLst>
          </p:cNvPr>
          <p:cNvSpPr txBox="1">
            <a:spLocks/>
          </p:cNvSpPr>
          <p:nvPr/>
        </p:nvSpPr>
        <p:spPr>
          <a:xfrm>
            <a:off x="576233" y="1747805"/>
            <a:ext cx="11263466"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b="1" dirty="0">
                <a:latin typeface="Arial" panose="020B0604020202020204" pitchFamily="34" charset="0"/>
                <a:cs typeface="Arial" panose="020B0604020202020204" pitchFamily="34" charset="0"/>
              </a:rPr>
              <a:t>Our problem is a semi-continuous problem. We do have discrete actions, Buy. Sell and Hold,  but we also have continuous number of shares we need to predict can buy/sell </a:t>
            </a:r>
          </a:p>
          <a:p>
            <a:pPr>
              <a:lnSpc>
                <a:spcPct val="150000"/>
              </a:lnSpc>
              <a:spcAft>
                <a:spcPts val="1200"/>
              </a:spcAft>
            </a:pPr>
            <a:r>
              <a:rPr lang="en-US" dirty="0">
                <a:latin typeface="Arial" panose="020B0604020202020204" pitchFamily="34" charset="0"/>
                <a:cs typeface="Arial" panose="020B0604020202020204" pitchFamily="34" charset="0"/>
              </a:rPr>
              <a:t>DQN is not suitable for continuous problems. But as for our semi continuous problem we started with DQN</a:t>
            </a:r>
          </a:p>
          <a:p>
            <a:pPr>
              <a:lnSpc>
                <a:spcPct val="150000"/>
              </a:lnSpc>
              <a:spcAft>
                <a:spcPts val="1200"/>
              </a:spcAft>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0E07134-DBC5-3F41-847E-A6FFD5EBE6C3}"/>
              </a:ext>
            </a:extLst>
          </p:cNvPr>
          <p:cNvPicPr>
            <a:picLocks noChangeAspect="1"/>
          </p:cNvPicPr>
          <p:nvPr/>
        </p:nvPicPr>
        <p:blipFill>
          <a:blip r:embed="rId3"/>
          <a:stretch>
            <a:fillRect/>
          </a:stretch>
        </p:blipFill>
        <p:spPr>
          <a:xfrm>
            <a:off x="2892273" y="3218845"/>
            <a:ext cx="5918097" cy="2657828"/>
          </a:xfrm>
          <a:prstGeom prst="rect">
            <a:avLst/>
          </a:prstGeom>
        </p:spPr>
      </p:pic>
      <p:sp>
        <p:nvSpPr>
          <p:cNvPr id="9" name="Rectangle 8">
            <a:extLst>
              <a:ext uri="{FF2B5EF4-FFF2-40B4-BE49-F238E27FC236}">
                <a16:creationId xmlns:a16="http://schemas.microsoft.com/office/drawing/2014/main" id="{E76F3529-7061-7144-9E17-3E53089E6A47}"/>
              </a:ext>
            </a:extLst>
          </p:cNvPr>
          <p:cNvSpPr/>
          <p:nvPr/>
        </p:nvSpPr>
        <p:spPr>
          <a:xfrm>
            <a:off x="576233" y="6240421"/>
            <a:ext cx="910172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My SC-DQN implementation is built on top of this open source reference by </a:t>
            </a:r>
            <a:r>
              <a:rPr lang="en-US" dirty="0">
                <a:latin typeface="Arial" panose="020B0604020202020204" pitchFamily="34" charset="0"/>
                <a:cs typeface="Arial" panose="020B0604020202020204" pitchFamily="34" charset="0"/>
                <a:hlinkClick r:id="rId4"/>
              </a:rPr>
              <a:t>Yash Patel </a:t>
            </a:r>
            <a:endParaRPr lang="en-US" dirty="0"/>
          </a:p>
        </p:txBody>
      </p:sp>
    </p:spTree>
    <p:extLst>
      <p:ext uri="{BB962C8B-B14F-4D97-AF65-F5344CB8AC3E}">
        <p14:creationId xmlns:p14="http://schemas.microsoft.com/office/powerpoint/2010/main" val="334687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Semi Continuous </a:t>
            </a:r>
            <a:r>
              <a:rPr lang="en-US" dirty="0"/>
              <a:t>Deep Q-Network (</a:t>
            </a:r>
            <a:r>
              <a:rPr lang="en-US" b="1" dirty="0"/>
              <a:t>DQN</a:t>
            </a:r>
            <a:r>
              <a:rPr lang="en-US" dirty="0"/>
              <a:t>)</a:t>
            </a:r>
            <a:endParaRPr lang="en-US" sz="3400" dirty="0">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7ED35062-16E4-BC4A-9ECA-9D928601B0F3}"/>
              </a:ext>
            </a:extLst>
          </p:cNvPr>
          <p:cNvSpPr>
            <a:spLocks noGrp="1"/>
          </p:cNvSpPr>
          <p:nvPr>
            <p:ph idx="1"/>
          </p:nvPr>
        </p:nvSpPr>
        <p:spPr>
          <a:xfrm>
            <a:off x="576233" y="1747805"/>
            <a:ext cx="11512135" cy="476704"/>
          </a:xfrm>
        </p:spPr>
        <p:txBody>
          <a:bodyPr vert="horz" lIns="91440" tIns="45720" rIns="91440" bIns="45720" rtlCol="0">
            <a:noAutofit/>
          </a:bodyPr>
          <a:lstStyle/>
          <a:p>
            <a:pPr>
              <a:lnSpc>
                <a:spcPct val="150000"/>
              </a:lnSpc>
              <a:spcAft>
                <a:spcPts val="1200"/>
              </a:spcAft>
            </a:pPr>
            <a:r>
              <a:rPr lang="en-US" b="1" dirty="0">
                <a:latin typeface="Arial" panose="020B0604020202020204" pitchFamily="34" charset="0"/>
                <a:cs typeface="Arial" panose="020B0604020202020204" pitchFamily="34" charset="0"/>
              </a:rPr>
              <a:t>The updates and enhancements I made to Yash’s </a:t>
            </a:r>
            <a:r>
              <a:rPr lang="en-US" b="1" dirty="0" err="1">
                <a:latin typeface="Arial" panose="020B0604020202020204" pitchFamily="34" charset="0"/>
                <a:cs typeface="Arial" panose="020B0604020202020204" pitchFamily="34" charset="0"/>
              </a:rPr>
              <a:t>Keras</a:t>
            </a:r>
            <a:r>
              <a:rPr lang="en-US" b="1" dirty="0">
                <a:latin typeface="Arial" panose="020B0604020202020204" pitchFamily="34" charset="0"/>
                <a:cs typeface="Arial" panose="020B0604020202020204" pitchFamily="34" charset="0"/>
              </a:rPr>
              <a:t> DQN model</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Replaced the fully connected layers with LSTM to be more suitable for timeseries data and the continuous problem</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input/output shapes to fit with the observation space that provide by the gym environment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act function in the policy to take produce the action that the gym environment can take</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training procedure to take in UDR option, and produce data visualization on the fly	</a:t>
            </a:r>
          </a:p>
          <a:p>
            <a:pPr marL="285750" indent="-285750">
              <a:lnSpc>
                <a:spcPct val="150000"/>
              </a:lnSpc>
              <a:spcAft>
                <a:spcPts val="1200"/>
              </a:spcAft>
            </a:pPr>
            <a:endParaRPr lang="en-US" dirty="0">
              <a:latin typeface="Arial" panose="020B0604020202020204" pitchFamily="34" charset="0"/>
              <a:cs typeface="Arial" panose="020B0604020202020204" pitchFamily="34" charset="0"/>
            </a:endParaRP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nSpc>
                <a:spcPct val="150000"/>
              </a:lnSpc>
              <a:spcAft>
                <a:spcPts val="1200"/>
              </a:spcAft>
            </a:pPr>
            <a:r>
              <a:rPr lang="en-US" b="1" dirty="0">
                <a:latin typeface="Arial" panose="020B0604020202020204" pitchFamily="34" charset="0"/>
                <a:cs typeface="Arial" panose="020B0604020202020204" pitchFamily="34" charset="0"/>
              </a:rPr>
              <a:t>. </a:t>
            </a: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nSpc>
                <a:spcPct val="150000"/>
              </a:lnSpc>
              <a:spcAft>
                <a:spcPts val="1200"/>
              </a:spcAft>
            </a:pP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5FC56F6-B1E8-2B43-A9C4-AC5DD54523EE}"/>
              </a:ext>
            </a:extLst>
          </p:cNvPr>
          <p:cNvSpPr/>
          <p:nvPr/>
        </p:nvSpPr>
        <p:spPr>
          <a:xfrm>
            <a:off x="8199633" y="6235480"/>
            <a:ext cx="3810659" cy="369332"/>
          </a:xfrm>
          <a:prstGeom prst="rect">
            <a:avLst/>
          </a:prstGeom>
        </p:spPr>
        <p:txBody>
          <a:bodyPr wrap="none">
            <a:spAutoFit/>
          </a:bodyPr>
          <a:lstStyle/>
          <a:p>
            <a:r>
              <a:rPr lang="en-US" dirty="0">
                <a:solidFill>
                  <a:srgbClr val="002060"/>
                </a:solidFill>
                <a:latin typeface="Menlo" panose="020B0609030804020204" pitchFamily="49" charset="0"/>
              </a:rPr>
              <a:t>For Testing: </a:t>
            </a:r>
            <a:r>
              <a:rPr lang="en-US" dirty="0">
                <a:solidFill>
                  <a:srgbClr val="D4D4D4"/>
                </a:solidFill>
                <a:latin typeface="Menlo" panose="020B0609030804020204" pitchFamily="49" charset="0"/>
              </a:rPr>
              <a:t>epsilon = </a:t>
            </a:r>
            <a:r>
              <a:rPr lang="en-US" dirty="0">
                <a:solidFill>
                  <a:srgbClr val="B5CEA8"/>
                </a:solidFill>
                <a:latin typeface="Menlo" panose="020B0609030804020204" pitchFamily="49" charset="0"/>
              </a:rPr>
              <a:t>1.0</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978919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 </a:t>
            </a:r>
            <a:r>
              <a:rPr lang="en-US" dirty="0"/>
              <a:t>SC-</a:t>
            </a:r>
            <a:r>
              <a:rPr lang="en-US" b="1" dirty="0"/>
              <a:t>DQN – V1 Results</a:t>
            </a:r>
            <a:endParaRPr lang="en-US" sz="3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CA9309-B21F-A846-8B06-216964A756C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09825" y="2214336"/>
            <a:ext cx="3810000" cy="3213100"/>
          </a:xfrm>
          <a:prstGeom prst="rect">
            <a:avLst/>
          </a:prstGeom>
        </p:spPr>
      </p:pic>
      <p:pic>
        <p:nvPicPr>
          <p:cNvPr id="8" name="Picture 7">
            <a:extLst>
              <a:ext uri="{FF2B5EF4-FFF2-40B4-BE49-F238E27FC236}">
                <a16:creationId xmlns:a16="http://schemas.microsoft.com/office/drawing/2014/main" id="{7C4D2ABC-94F2-6B46-9321-F7919F6572F8}"/>
              </a:ext>
            </a:extLst>
          </p:cNvPr>
          <p:cNvPicPr>
            <a:picLocks noChangeAspect="1"/>
          </p:cNvPicPr>
          <p:nvPr/>
        </p:nvPicPr>
        <p:blipFill>
          <a:blip r:embed="rId4"/>
          <a:stretch>
            <a:fillRect/>
          </a:stretch>
        </p:blipFill>
        <p:spPr>
          <a:xfrm>
            <a:off x="482104" y="2051233"/>
            <a:ext cx="6127181" cy="3748617"/>
          </a:xfrm>
          <a:prstGeom prst="rect">
            <a:avLst/>
          </a:prstGeom>
        </p:spPr>
      </p:pic>
      <p:sp>
        <p:nvSpPr>
          <p:cNvPr id="9" name="Rectangle 8">
            <a:extLst>
              <a:ext uri="{FF2B5EF4-FFF2-40B4-BE49-F238E27FC236}">
                <a16:creationId xmlns:a16="http://schemas.microsoft.com/office/drawing/2014/main" id="{894524BE-9D9C-D549-B560-9831D4E649E1}"/>
              </a:ext>
            </a:extLst>
          </p:cNvPr>
          <p:cNvSpPr/>
          <p:nvPr/>
        </p:nvSpPr>
        <p:spPr>
          <a:xfrm>
            <a:off x="604434" y="1526936"/>
            <a:ext cx="739176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The initial V1 model were trained with 1000 days of data from Jan 1998</a:t>
            </a:r>
            <a:endParaRPr lang="en-US" dirty="0"/>
          </a:p>
        </p:txBody>
      </p:sp>
      <p:sp>
        <p:nvSpPr>
          <p:cNvPr id="10" name="Rectangle 9">
            <a:extLst>
              <a:ext uri="{FF2B5EF4-FFF2-40B4-BE49-F238E27FC236}">
                <a16:creationId xmlns:a16="http://schemas.microsoft.com/office/drawing/2014/main" id="{C8C6A1E9-238D-F24E-B431-00EA3E5CF6CF}"/>
              </a:ext>
            </a:extLst>
          </p:cNvPr>
          <p:cNvSpPr/>
          <p:nvPr/>
        </p:nvSpPr>
        <p:spPr>
          <a:xfrm>
            <a:off x="604434" y="6104112"/>
            <a:ext cx="11061041" cy="584775"/>
          </a:xfrm>
          <a:prstGeom prst="rect">
            <a:avLst/>
          </a:prstGeom>
        </p:spPr>
        <p:txBody>
          <a:bodyPr wrap="none">
            <a:spAutoFit/>
          </a:bodyPr>
          <a:lstStyle/>
          <a:p>
            <a:pPr algn="ctr"/>
            <a:r>
              <a:rPr lang="en-US" sz="1600" b="1" dirty="0">
                <a:latin typeface="Arial" panose="020B0604020202020204" pitchFamily="34" charset="0"/>
                <a:cs typeface="Arial" panose="020B0604020202020204" pitchFamily="34" charset="0"/>
              </a:rPr>
              <a:t>The agent were basically giving up to buy/sell at the later stage once the epsilon been decreasing close to zero</a:t>
            </a:r>
          </a:p>
          <a:p>
            <a:pPr algn="ctr"/>
            <a:r>
              <a:rPr lang="en-US" sz="1600" b="1" dirty="0">
                <a:latin typeface="Arial" panose="020B0604020202020204" pitchFamily="34" charset="0"/>
                <a:cs typeface="Arial" panose="020B0604020202020204" pitchFamily="34" charset="0"/>
              </a:rPr>
              <a:t>and the agent stop making s</a:t>
            </a:r>
            <a:r>
              <a:rPr lang="en-US" sz="1600" b="1" dirty="0"/>
              <a:t>tochastic action choices</a:t>
            </a:r>
            <a:r>
              <a:rPr lang="en-US" sz="1600" b="1" dirty="0">
                <a:latin typeface="Arial" panose="020B0604020202020204" pitchFamily="34" charset="0"/>
                <a:cs typeface="Arial" panose="020B0604020202020204" pitchFamily="34" charset="0"/>
              </a:rPr>
              <a:t>  </a:t>
            </a:r>
            <a:endParaRPr lang="en-US" sz="1600" b="1" dirty="0"/>
          </a:p>
        </p:txBody>
      </p:sp>
      <p:sp>
        <p:nvSpPr>
          <p:cNvPr id="11" name="Rectangle 10">
            <a:extLst>
              <a:ext uri="{FF2B5EF4-FFF2-40B4-BE49-F238E27FC236}">
                <a16:creationId xmlns:a16="http://schemas.microsoft.com/office/drawing/2014/main" id="{EB0381AA-F38E-7541-AA32-AB8D24FB4083}"/>
              </a:ext>
            </a:extLst>
          </p:cNvPr>
          <p:cNvSpPr/>
          <p:nvPr/>
        </p:nvSpPr>
        <p:spPr>
          <a:xfrm>
            <a:off x="8199633" y="1540742"/>
            <a:ext cx="3810659" cy="369332"/>
          </a:xfrm>
          <a:prstGeom prst="rect">
            <a:avLst/>
          </a:prstGeom>
        </p:spPr>
        <p:txBody>
          <a:bodyPr wrap="none">
            <a:spAutoFit/>
          </a:bodyPr>
          <a:lstStyle/>
          <a:p>
            <a:r>
              <a:rPr lang="en-US" dirty="0">
                <a:solidFill>
                  <a:srgbClr val="002060"/>
                </a:solidFill>
                <a:latin typeface="Menlo" panose="020B0609030804020204" pitchFamily="49" charset="0"/>
              </a:rPr>
              <a:t>For Testing: </a:t>
            </a:r>
            <a:r>
              <a:rPr lang="en-US" dirty="0">
                <a:solidFill>
                  <a:srgbClr val="D4D4D4"/>
                </a:solidFill>
                <a:latin typeface="Menlo" panose="020B0609030804020204" pitchFamily="49" charset="0"/>
              </a:rPr>
              <a:t>epsilon = </a:t>
            </a:r>
            <a:r>
              <a:rPr lang="en-US" dirty="0">
                <a:solidFill>
                  <a:srgbClr val="B5CEA8"/>
                </a:solidFill>
                <a:latin typeface="Menlo" panose="020B0609030804020204" pitchFamily="49" charset="0"/>
              </a:rPr>
              <a:t>0.5</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3042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93711" cy="1208868"/>
          </a:xfrm>
        </p:spPr>
        <p:txBody>
          <a:bodyPr>
            <a:normAutofit/>
          </a:bodyPr>
          <a:lstStyle/>
          <a:p>
            <a:r>
              <a:rPr lang="en-US" sz="3400" dirty="0">
                <a:latin typeface="Arial" panose="020B0604020202020204" pitchFamily="34" charset="0"/>
                <a:cs typeface="Arial" panose="020B0604020202020204" pitchFamily="34" charset="0"/>
              </a:rPr>
              <a:t>Applied Data Augmentation with Domain Randomization</a:t>
            </a:r>
          </a:p>
        </p:txBody>
      </p:sp>
      <p:sp>
        <p:nvSpPr>
          <p:cNvPr id="4" name="Content Placeholder 2">
            <a:extLst>
              <a:ext uri="{FF2B5EF4-FFF2-40B4-BE49-F238E27FC236}">
                <a16:creationId xmlns:a16="http://schemas.microsoft.com/office/drawing/2014/main" id="{DDA66C11-020A-BD4C-83E9-6A25CCEB7529}"/>
              </a:ext>
            </a:extLst>
          </p:cNvPr>
          <p:cNvSpPr txBox="1">
            <a:spLocks/>
          </p:cNvSpPr>
          <p:nvPr/>
        </p:nvSpPr>
        <p:spPr>
          <a:xfrm>
            <a:off x="547867" y="1666391"/>
            <a:ext cx="11493711"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dirty="0">
                <a:latin typeface="Arial" panose="020B0604020202020204" pitchFamily="34" charset="0"/>
                <a:cs typeface="Arial" panose="020B0604020202020204" pitchFamily="34" charset="0"/>
              </a:rPr>
              <a:t>To ensure the sim2real, and let our agent to experiencing different gym environment conditions as much as possible during training, I applied Uniform Domain Randomization that proposed by this paper </a:t>
            </a:r>
            <a:r>
              <a:rPr lang="en-US" b="1" dirty="0">
                <a:hlinkClick r:id="rId3"/>
              </a:rPr>
              <a:t>Domain Randomization for Transferring Deep Neural Networks from Simulation to the Real World</a:t>
            </a:r>
            <a:r>
              <a:rPr lang="en-US" b="1" dirty="0"/>
              <a:t>, </a:t>
            </a:r>
            <a:r>
              <a:rPr lang="en-US" dirty="0"/>
              <a:t>to randomized the agent’s starting balance, starting date etc..</a:t>
            </a:r>
            <a:endParaRPr lang="en-US" b="1" dirty="0"/>
          </a:p>
          <a:p>
            <a:pPr>
              <a:lnSpc>
                <a:spcPct val="150000"/>
              </a:lnSpc>
              <a:spcAft>
                <a:spcPts val="1200"/>
              </a:spcAft>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AC01DE4-47DD-A64E-B08F-F72CC06F7B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868" y="3222977"/>
            <a:ext cx="3807178" cy="3286538"/>
          </a:xfrm>
          <a:prstGeom prst="rect">
            <a:avLst/>
          </a:prstGeom>
        </p:spPr>
      </p:pic>
      <p:pic>
        <p:nvPicPr>
          <p:cNvPr id="7" name="Picture 6">
            <a:extLst>
              <a:ext uri="{FF2B5EF4-FFF2-40B4-BE49-F238E27FC236}">
                <a16:creationId xmlns:a16="http://schemas.microsoft.com/office/drawing/2014/main" id="{628985F5-6CD5-2448-939D-589C05546D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01035" y="3222977"/>
            <a:ext cx="7210879" cy="2040653"/>
          </a:xfrm>
          <a:prstGeom prst="rect">
            <a:avLst/>
          </a:prstGeom>
        </p:spPr>
      </p:pic>
      <p:sp>
        <p:nvSpPr>
          <p:cNvPr id="3" name="Rectangle 2">
            <a:extLst>
              <a:ext uri="{FF2B5EF4-FFF2-40B4-BE49-F238E27FC236}">
                <a16:creationId xmlns:a16="http://schemas.microsoft.com/office/drawing/2014/main" id="{637B44DF-39A4-FA4A-BA52-367BA9FA8678}"/>
              </a:ext>
            </a:extLst>
          </p:cNvPr>
          <p:cNvSpPr/>
          <p:nvPr/>
        </p:nvSpPr>
        <p:spPr>
          <a:xfrm>
            <a:off x="4701035" y="5350676"/>
            <a:ext cx="7806046" cy="1985672"/>
          </a:xfrm>
          <a:prstGeom prst="rect">
            <a:avLst/>
          </a:prstGeom>
        </p:spPr>
        <p:txBody>
          <a:bodyPr wrap="square">
            <a:spAutoFit/>
          </a:bodyPr>
          <a:lstStyle/>
          <a:p>
            <a:pPr>
              <a:lnSpc>
                <a:spcPct val="150000"/>
              </a:lnSpc>
              <a:spcAft>
                <a:spcPts val="1200"/>
              </a:spcAft>
            </a:pPr>
            <a:r>
              <a:rPr lang="en-US" sz="1600" dirty="0"/>
              <a:t>Randomizable variables during each updated iterating interval:</a:t>
            </a:r>
          </a:p>
          <a:p>
            <a:pPr marL="742950" lvl="1" indent="-285750">
              <a:lnSpc>
                <a:spcPct val="150000"/>
              </a:lnSpc>
              <a:spcAft>
                <a:spcPts val="1200"/>
              </a:spcAft>
              <a:buFont typeface="Arial" panose="020B0604020202020204" pitchFamily="34" charset="0"/>
              <a:buChar char="•"/>
            </a:pPr>
            <a:r>
              <a:rPr lang="en-US" sz="1600" dirty="0"/>
              <a:t>Initial balance</a:t>
            </a:r>
          </a:p>
          <a:p>
            <a:pPr marL="742950" lvl="1" indent="-285750">
              <a:lnSpc>
                <a:spcPct val="150000"/>
              </a:lnSpc>
              <a:spcAft>
                <a:spcPts val="1200"/>
              </a:spcAft>
              <a:buFont typeface="Arial" panose="020B0604020202020204" pitchFamily="34" charset="0"/>
              <a:buChar char="•"/>
            </a:pPr>
            <a:r>
              <a:rPr lang="en-US" sz="1600" dirty="0"/>
              <a:t>Starting date </a:t>
            </a:r>
          </a:p>
          <a:p>
            <a:pPr marL="742950" lvl="1" indent="-285750">
              <a:lnSpc>
                <a:spcPct val="150000"/>
              </a:lnSpc>
              <a:spcAft>
                <a:spcPts val="12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76518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576151" y="1440074"/>
            <a:ext cx="10805931" cy="476704"/>
          </a:xfrm>
        </p:spPr>
        <p:txBody>
          <a:bodyPr vert="horz" lIns="91440" tIns="45720" rIns="91440" bIns="45720" rtlCol="0">
            <a:noAutofit/>
          </a:bodyPr>
          <a:lstStyle/>
          <a:p>
            <a:pPr>
              <a:lnSpc>
                <a:spcPct val="150000"/>
              </a:lnSpc>
              <a:spcAft>
                <a:spcPts val="1200"/>
              </a:spcAft>
            </a:pPr>
            <a:r>
              <a:rPr lang="en-US" dirty="0">
                <a:latin typeface="Arial" panose="020B0604020202020204" pitchFamily="34" charset="0"/>
                <a:cs typeface="Arial" panose="020B0604020202020204" pitchFamily="34" charset="0"/>
              </a:rPr>
              <a:t>In late 2008 the stock market crashed due to the </a:t>
            </a:r>
            <a:r>
              <a:rPr lang="en-US" b="1" dirty="0">
                <a:latin typeface="Arial" panose="020B0604020202020204" pitchFamily="34" charset="0"/>
                <a:cs typeface="Arial" panose="020B0604020202020204" pitchFamily="34" charset="0"/>
              </a:rPr>
              <a:t>Subprime Mortgage Crisis</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The machine learning technologies back then were not as advanced and not as accessible as of now in 2020 </a:t>
            </a:r>
          </a:p>
        </p:txBody>
      </p:sp>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C696C8B-BDE5-324E-9EA2-D7445796C1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8770" y="2533423"/>
            <a:ext cx="8401191" cy="3808277"/>
          </a:xfrm>
          <a:prstGeom prst="rect">
            <a:avLst/>
          </a:prstGeom>
        </p:spPr>
      </p:pic>
      <p:sp>
        <p:nvSpPr>
          <p:cNvPr id="4" name="Rectangle 3">
            <a:extLst>
              <a:ext uri="{FF2B5EF4-FFF2-40B4-BE49-F238E27FC236}">
                <a16:creationId xmlns:a16="http://schemas.microsoft.com/office/drawing/2014/main" id="{1C1C0A7E-9F62-F34F-92E6-465889045406}"/>
              </a:ext>
            </a:extLst>
          </p:cNvPr>
          <p:cNvSpPr/>
          <p:nvPr/>
        </p:nvSpPr>
        <p:spPr>
          <a:xfrm>
            <a:off x="3477252" y="6341700"/>
            <a:ext cx="4664226" cy="307777"/>
          </a:xfrm>
          <a:prstGeom prst="rect">
            <a:avLst/>
          </a:prstGeom>
        </p:spPr>
        <p:txBody>
          <a:bodyPr wrap="none">
            <a:spAutoFit/>
          </a:bodyPr>
          <a:lstStyle/>
          <a:p>
            <a:pPr algn="ctr"/>
            <a:r>
              <a:rPr lang="en-US" sz="1400" dirty="0"/>
              <a:t>Dow Jones Industrial Average from Jan 2007 – Jan 2011</a:t>
            </a:r>
          </a:p>
        </p:txBody>
      </p:sp>
    </p:spTree>
    <p:extLst>
      <p:ext uri="{BB962C8B-B14F-4D97-AF65-F5344CB8AC3E}">
        <p14:creationId xmlns:p14="http://schemas.microsoft.com/office/powerpoint/2010/main" val="317610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More LSTM Layers</a:t>
            </a:r>
            <a:endParaRPr lang="en-US" sz="3400"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29E891AE-1668-D448-B7AA-1CCA80840E2F}"/>
              </a:ext>
            </a:extLst>
          </p:cNvPr>
          <p:cNvSpPr>
            <a:spLocks noGrp="1"/>
          </p:cNvSpPr>
          <p:nvPr>
            <p:ph idx="1"/>
          </p:nvPr>
        </p:nvSpPr>
        <p:spPr>
          <a:xfrm>
            <a:off x="576233" y="1747805"/>
            <a:ext cx="5519767" cy="179858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Our problem is a semi continuous problem. </a:t>
            </a:r>
            <a:r>
              <a:rPr lang="en-US" dirty="0">
                <a:latin typeface="Arial" panose="020B0604020202020204" pitchFamily="34" charset="0"/>
                <a:cs typeface="Arial" panose="020B0604020202020204" pitchFamily="34" charset="0"/>
              </a:rPr>
              <a:t>We do have discrete actions: Buy. Sell and Hold. But we also have continuous number of shares we can buy/sell</a:t>
            </a:r>
          </a:p>
          <a:p>
            <a:pPr>
              <a:lnSpc>
                <a:spcPct val="150000"/>
              </a:lnSpc>
              <a:spcAft>
                <a:spcPts val="1200"/>
              </a:spcAft>
            </a:pPr>
            <a:r>
              <a:rPr lang="en-US" dirty="0">
                <a:latin typeface="Arial" panose="020B0604020202020204" pitchFamily="34" charset="0"/>
                <a:cs typeface="Arial" panose="020B0604020202020204" pitchFamily="34" charset="0"/>
              </a:rPr>
              <a:t>I utilized the LSTM as the main architecture for our agent’s action prediction model with more layers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6950D83-4834-364A-AE4D-8F3F20CFE3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7564" y="1836351"/>
            <a:ext cx="4530640" cy="4113472"/>
          </a:xfrm>
          <a:prstGeom prst="rect">
            <a:avLst/>
          </a:prstGeom>
        </p:spPr>
      </p:pic>
    </p:spTree>
    <p:extLst>
      <p:ext uri="{BB962C8B-B14F-4D97-AF65-F5344CB8AC3E}">
        <p14:creationId xmlns:p14="http://schemas.microsoft.com/office/powerpoint/2010/main" val="300598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587566" cy="1208868"/>
          </a:xfrm>
        </p:spPr>
        <p:txBody>
          <a:bodyPr>
            <a:normAutofit/>
          </a:bodyPr>
          <a:lstStyle/>
          <a:p>
            <a:r>
              <a:rPr lang="en-US" sz="3200" dirty="0">
                <a:latin typeface="Arial" panose="020B0604020202020204" pitchFamily="34" charset="0"/>
                <a:cs typeface="Arial" panose="020B0604020202020204" pitchFamily="34" charset="0"/>
              </a:rPr>
              <a:t>Approach 2– </a:t>
            </a:r>
            <a:r>
              <a:rPr lang="en-US" sz="3200" b="1" dirty="0"/>
              <a:t>DQN </a:t>
            </a:r>
            <a:r>
              <a:rPr lang="en-US" sz="3200" b="1" dirty="0">
                <a:latin typeface="Arial" panose="020B0604020202020204" pitchFamily="34" charset="0"/>
                <a:cs typeface="Arial" panose="020B0604020202020204" pitchFamily="34" charset="0"/>
              </a:rPr>
              <a:t>V</a:t>
            </a:r>
            <a:r>
              <a:rPr lang="en-US" sz="3200" dirty="0">
                <a:latin typeface="Arial" panose="020B0604020202020204" pitchFamily="34" charset="0"/>
                <a:cs typeface="Arial" panose="020B0604020202020204" pitchFamily="34" charset="0"/>
              </a:rPr>
              <a:t>2</a:t>
            </a:r>
            <a:r>
              <a:rPr lang="en-US" sz="3200" b="1" dirty="0"/>
              <a:t> with UDR + LSTM Layers - Results </a:t>
            </a:r>
            <a:endParaRPr lang="en-US" sz="3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94524BE-9D9C-D549-B560-9831D4E649E1}"/>
              </a:ext>
            </a:extLst>
          </p:cNvPr>
          <p:cNvSpPr/>
          <p:nvPr/>
        </p:nvSpPr>
        <p:spPr>
          <a:xfrm>
            <a:off x="604434" y="1526936"/>
            <a:ext cx="751584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The updated V2  with UDR model were trained with 5 different 200 days </a:t>
            </a:r>
            <a:endParaRPr lang="en-US" dirty="0"/>
          </a:p>
        </p:txBody>
      </p:sp>
      <p:sp>
        <p:nvSpPr>
          <p:cNvPr id="10" name="Rectangle 9">
            <a:extLst>
              <a:ext uri="{FF2B5EF4-FFF2-40B4-BE49-F238E27FC236}">
                <a16:creationId xmlns:a16="http://schemas.microsoft.com/office/drawing/2014/main" id="{C8C6A1E9-238D-F24E-B431-00EA3E5CF6CF}"/>
              </a:ext>
            </a:extLst>
          </p:cNvPr>
          <p:cNvSpPr/>
          <p:nvPr/>
        </p:nvSpPr>
        <p:spPr>
          <a:xfrm>
            <a:off x="684060" y="6104112"/>
            <a:ext cx="10901831" cy="338554"/>
          </a:xfrm>
          <a:prstGeom prst="rect">
            <a:avLst/>
          </a:prstGeom>
        </p:spPr>
        <p:txBody>
          <a:bodyPr wrap="none">
            <a:spAutoFit/>
          </a:bodyPr>
          <a:lstStyle/>
          <a:p>
            <a:pPr algn="ctr"/>
            <a:r>
              <a:rPr lang="en-US" sz="1600" b="1" dirty="0"/>
              <a:t>We started to see that the agent is having a more decent trading policy to be able to perform buy low sell high</a:t>
            </a:r>
          </a:p>
        </p:txBody>
      </p:sp>
      <p:sp>
        <p:nvSpPr>
          <p:cNvPr id="11" name="Rectangle 10">
            <a:extLst>
              <a:ext uri="{FF2B5EF4-FFF2-40B4-BE49-F238E27FC236}">
                <a16:creationId xmlns:a16="http://schemas.microsoft.com/office/drawing/2014/main" id="{EB0381AA-F38E-7541-AA32-AB8D24FB4083}"/>
              </a:ext>
            </a:extLst>
          </p:cNvPr>
          <p:cNvSpPr/>
          <p:nvPr/>
        </p:nvSpPr>
        <p:spPr>
          <a:xfrm>
            <a:off x="8199633" y="1540742"/>
            <a:ext cx="3810659" cy="369332"/>
          </a:xfrm>
          <a:prstGeom prst="rect">
            <a:avLst/>
          </a:prstGeom>
        </p:spPr>
        <p:txBody>
          <a:bodyPr wrap="none">
            <a:spAutoFit/>
          </a:bodyPr>
          <a:lstStyle/>
          <a:p>
            <a:r>
              <a:rPr lang="en-US" dirty="0">
                <a:solidFill>
                  <a:srgbClr val="002060"/>
                </a:solidFill>
                <a:latin typeface="Menlo" panose="020B0609030804020204" pitchFamily="49" charset="0"/>
              </a:rPr>
              <a:t>For Testing: </a:t>
            </a:r>
            <a:r>
              <a:rPr lang="en-US" dirty="0">
                <a:solidFill>
                  <a:srgbClr val="D4D4D4"/>
                </a:solidFill>
                <a:latin typeface="Menlo" panose="020B0609030804020204" pitchFamily="49" charset="0"/>
              </a:rPr>
              <a:t>epsilon = </a:t>
            </a:r>
            <a:r>
              <a:rPr lang="en-US" dirty="0">
                <a:solidFill>
                  <a:srgbClr val="B5CEA8"/>
                </a:solidFill>
                <a:latin typeface="Menlo" panose="020B0609030804020204" pitchFamily="49" charset="0"/>
              </a:rPr>
              <a:t>0.5</a:t>
            </a:r>
            <a:endParaRPr lang="en-US" b="0" dirty="0">
              <a:solidFill>
                <a:srgbClr val="D4D4D4"/>
              </a:solidFill>
              <a:effectLst/>
              <a:latin typeface="Menlo" panose="020B0609030804020204" pitchFamily="49" charset="0"/>
            </a:endParaRPr>
          </a:p>
        </p:txBody>
      </p:sp>
      <p:pic>
        <p:nvPicPr>
          <p:cNvPr id="12" name="Picture 11">
            <a:extLst>
              <a:ext uri="{FF2B5EF4-FFF2-40B4-BE49-F238E27FC236}">
                <a16:creationId xmlns:a16="http://schemas.microsoft.com/office/drawing/2014/main" id="{1899E9A4-CA12-8F46-A2FF-C3EF7FC41CA3}"/>
              </a:ext>
            </a:extLst>
          </p:cNvPr>
          <p:cNvPicPr>
            <a:picLocks noChangeAspect="1"/>
          </p:cNvPicPr>
          <p:nvPr/>
        </p:nvPicPr>
        <p:blipFill>
          <a:blip r:embed="rId3"/>
          <a:stretch>
            <a:fillRect/>
          </a:stretch>
        </p:blipFill>
        <p:spPr>
          <a:xfrm>
            <a:off x="2527179" y="1944001"/>
            <a:ext cx="6886433" cy="4098572"/>
          </a:xfrm>
          <a:prstGeom prst="rect">
            <a:avLst/>
          </a:prstGeom>
        </p:spPr>
      </p:pic>
      <p:pic>
        <p:nvPicPr>
          <p:cNvPr id="13" name="Picture 12">
            <a:extLst>
              <a:ext uri="{FF2B5EF4-FFF2-40B4-BE49-F238E27FC236}">
                <a16:creationId xmlns:a16="http://schemas.microsoft.com/office/drawing/2014/main" id="{2BE91419-E415-7545-9E7D-DA64277C2B9A}"/>
              </a:ext>
            </a:extLst>
          </p:cNvPr>
          <p:cNvPicPr>
            <a:picLocks noChangeAspect="1"/>
          </p:cNvPicPr>
          <p:nvPr/>
        </p:nvPicPr>
        <p:blipFill>
          <a:blip r:embed="rId4"/>
          <a:stretch>
            <a:fillRect/>
          </a:stretch>
        </p:blipFill>
        <p:spPr>
          <a:xfrm>
            <a:off x="2563989" y="1907115"/>
            <a:ext cx="7064022" cy="4403837"/>
          </a:xfrm>
          <a:prstGeom prst="rect">
            <a:avLst/>
          </a:prstGeom>
        </p:spPr>
      </p:pic>
    </p:spTree>
    <p:extLst>
      <p:ext uri="{BB962C8B-B14F-4D97-AF65-F5344CB8AC3E}">
        <p14:creationId xmlns:p14="http://schemas.microsoft.com/office/powerpoint/2010/main" val="422659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8A368EA-F8DA-A245-BB5D-D2653C97C71B}"/>
              </a:ext>
            </a:extLst>
          </p:cNvPr>
          <p:cNvPicPr>
            <a:picLocks noChangeAspect="1"/>
          </p:cNvPicPr>
          <p:nvPr/>
        </p:nvPicPr>
        <p:blipFill>
          <a:blip r:embed="rId3"/>
          <a:stretch>
            <a:fillRect/>
          </a:stretch>
        </p:blipFill>
        <p:spPr>
          <a:xfrm>
            <a:off x="2195013" y="2173267"/>
            <a:ext cx="7801974" cy="4391397"/>
          </a:xfrm>
          <a:prstGeom prst="rect">
            <a:avLst/>
          </a:prstGeom>
        </p:spPr>
      </p:pic>
      <p:sp>
        <p:nvSpPr>
          <p:cNvPr id="5" name="Rectangle 4">
            <a:extLst>
              <a:ext uri="{FF2B5EF4-FFF2-40B4-BE49-F238E27FC236}">
                <a16:creationId xmlns:a16="http://schemas.microsoft.com/office/drawing/2014/main" id="{D4A599E1-080A-4B48-A62C-73D0C6984C08}"/>
              </a:ext>
            </a:extLst>
          </p:cNvPr>
          <p:cNvSpPr/>
          <p:nvPr/>
        </p:nvSpPr>
        <p:spPr>
          <a:xfrm>
            <a:off x="604434" y="1526936"/>
            <a:ext cx="11786368" cy="646331"/>
          </a:xfrm>
          <a:prstGeom prst="rect">
            <a:avLst/>
          </a:prstGeom>
        </p:spPr>
        <p:txBody>
          <a:bodyPr wrap="none">
            <a:spAutoFit/>
          </a:bodyPr>
          <a:lstStyle/>
          <a:p>
            <a:r>
              <a:rPr lang="en-US" dirty="0">
                <a:latin typeface="Arial" panose="020B0604020202020204" pitchFamily="34" charset="0"/>
                <a:cs typeface="Arial" panose="020B0604020202020204" pitchFamily="34" charset="0"/>
              </a:rPr>
              <a:t>I also conducted transfer learning for RL agent. Train the action prediction model with </a:t>
            </a:r>
            <a:r>
              <a:rPr lang="en-US" dirty="0"/>
              <a:t>20 years of stock daily </a:t>
            </a:r>
          </a:p>
          <a:p>
            <a:r>
              <a:rPr lang="en-US" dirty="0">
                <a:latin typeface="Arial" panose="020B0604020202020204" pitchFamily="34" charset="0"/>
                <a:cs typeface="Arial" panose="020B0604020202020204" pitchFamily="34" charset="0"/>
              </a:rPr>
              <a:t>MSFT market data. And then train the same model with 20 years of Apple data and ran the test on the 07-09 data </a:t>
            </a:r>
            <a:endParaRPr lang="en-US" dirty="0"/>
          </a:p>
        </p:txBody>
      </p:sp>
      <p:sp>
        <p:nvSpPr>
          <p:cNvPr id="8" name="Rectangle 7">
            <a:extLst>
              <a:ext uri="{FF2B5EF4-FFF2-40B4-BE49-F238E27FC236}">
                <a16:creationId xmlns:a16="http://schemas.microsoft.com/office/drawing/2014/main" id="{7818D671-7123-0640-81A3-655F8EFFA9EA}"/>
              </a:ext>
            </a:extLst>
          </p:cNvPr>
          <p:cNvSpPr/>
          <p:nvPr/>
        </p:nvSpPr>
        <p:spPr>
          <a:xfrm>
            <a:off x="110352" y="6519446"/>
            <a:ext cx="12394022" cy="338554"/>
          </a:xfrm>
          <a:prstGeom prst="rect">
            <a:avLst/>
          </a:prstGeom>
        </p:spPr>
        <p:txBody>
          <a:bodyPr wrap="square">
            <a:spAutoFit/>
          </a:bodyPr>
          <a:lstStyle/>
          <a:p>
            <a:pPr algn="ctr"/>
            <a:r>
              <a:rPr lang="en-US" sz="1600" b="1" dirty="0"/>
              <a:t>We started to see that the agent is having a more decent trading policy to be able to obtain more net worth</a:t>
            </a:r>
          </a:p>
        </p:txBody>
      </p:sp>
    </p:spTree>
    <p:extLst>
      <p:ext uri="{BB962C8B-B14F-4D97-AF65-F5344CB8AC3E}">
        <p14:creationId xmlns:p14="http://schemas.microsoft.com/office/powerpoint/2010/main" val="1655533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Transfer learning from learning with Microsoft data to Apple data</a:t>
            </a:r>
          </a:p>
        </p:txBody>
      </p:sp>
      <p:pic>
        <p:nvPicPr>
          <p:cNvPr id="5" name="Picture 4">
            <a:extLst>
              <a:ext uri="{FF2B5EF4-FFF2-40B4-BE49-F238E27FC236}">
                <a16:creationId xmlns:a16="http://schemas.microsoft.com/office/drawing/2014/main" id="{113368BC-A7E1-9C4B-B130-9DEF35A50F1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6069" y="2404110"/>
            <a:ext cx="3810000" cy="3238500"/>
          </a:xfrm>
          <a:prstGeom prst="rect">
            <a:avLst/>
          </a:prstGeom>
        </p:spPr>
      </p:pic>
      <p:pic>
        <p:nvPicPr>
          <p:cNvPr id="8" name="Picture 7">
            <a:extLst>
              <a:ext uri="{FF2B5EF4-FFF2-40B4-BE49-F238E27FC236}">
                <a16:creationId xmlns:a16="http://schemas.microsoft.com/office/drawing/2014/main" id="{626942BA-11BE-C247-896F-740BD9DC8B6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4047" y="2404110"/>
            <a:ext cx="3810000" cy="3238500"/>
          </a:xfrm>
          <a:prstGeom prst="rect">
            <a:avLst/>
          </a:prstGeom>
        </p:spPr>
      </p:pic>
      <p:sp>
        <p:nvSpPr>
          <p:cNvPr id="9" name="Content Placeholder 2">
            <a:extLst>
              <a:ext uri="{FF2B5EF4-FFF2-40B4-BE49-F238E27FC236}">
                <a16:creationId xmlns:a16="http://schemas.microsoft.com/office/drawing/2014/main" id="{FD1DA152-14DA-424F-B9A7-CCA12B12200D}"/>
              </a:ext>
            </a:extLst>
          </p:cNvPr>
          <p:cNvSpPr txBox="1">
            <a:spLocks/>
          </p:cNvSpPr>
          <p:nvPr/>
        </p:nvSpPr>
        <p:spPr>
          <a:xfrm>
            <a:off x="7075931" y="5701361"/>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(Sep 07 – Sep 09)</a:t>
            </a:r>
          </a:p>
        </p:txBody>
      </p:sp>
      <p:sp>
        <p:nvSpPr>
          <p:cNvPr id="10" name="Content Placeholder 2">
            <a:extLst>
              <a:ext uri="{FF2B5EF4-FFF2-40B4-BE49-F238E27FC236}">
                <a16:creationId xmlns:a16="http://schemas.microsoft.com/office/drawing/2014/main" id="{0D64E268-160D-2149-BC2F-4EADAC49A2A0}"/>
              </a:ext>
            </a:extLst>
          </p:cNvPr>
          <p:cNvSpPr txBox="1">
            <a:spLocks/>
          </p:cNvSpPr>
          <p:nvPr/>
        </p:nvSpPr>
        <p:spPr>
          <a:xfrm>
            <a:off x="1057953" y="5701361"/>
            <a:ext cx="4306233"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Aft>
                <a:spcPts val="1200"/>
              </a:spcAft>
            </a:pPr>
            <a:r>
              <a:rPr lang="en-US" dirty="0">
                <a:latin typeface="Arial" panose="020B0604020202020204" pitchFamily="34" charset="0"/>
                <a:cs typeface="Arial" panose="020B0604020202020204" pitchFamily="34" charset="0"/>
              </a:rPr>
              <a:t>The overall close price trajectory of  AAPL (Sep 07 – Sep 09)</a:t>
            </a:r>
          </a:p>
        </p:txBody>
      </p:sp>
    </p:spTree>
    <p:extLst>
      <p:ext uri="{BB962C8B-B14F-4D97-AF65-F5344CB8AC3E}">
        <p14:creationId xmlns:p14="http://schemas.microsoft.com/office/powerpoint/2010/main" val="355337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Test the </a:t>
            </a:r>
            <a:r>
              <a:rPr lang="en-US" dirty="0">
                <a:latin typeface="Arial" panose="020B0604020202020204" pitchFamily="34" charset="0"/>
                <a:cs typeface="Arial" panose="020B0604020202020204" pitchFamily="34" charset="0"/>
              </a:rPr>
              <a:t>TL model on </a:t>
            </a:r>
            <a:r>
              <a:rPr lang="en-US" sz="1600" dirty="0">
                <a:solidFill>
                  <a:schemeClr val="tx1">
                    <a:lumMod val="65000"/>
                    <a:lumOff val="35000"/>
                  </a:schemeClr>
                </a:solidFill>
                <a:latin typeface="Arial" panose="020B0604020202020204" pitchFamily="34" charset="0"/>
                <a:cs typeface="Arial" panose="020B0604020202020204" pitchFamily="34" charset="0"/>
              </a:rPr>
              <a:t>Microsoft data during the COVID Pandemic period Jan 2020 – May 2020 </a:t>
            </a:r>
          </a:p>
        </p:txBody>
      </p:sp>
      <p:pic>
        <p:nvPicPr>
          <p:cNvPr id="5" name="Picture 4">
            <a:extLst>
              <a:ext uri="{FF2B5EF4-FFF2-40B4-BE49-F238E27FC236}">
                <a16:creationId xmlns:a16="http://schemas.microsoft.com/office/drawing/2014/main" id="{E829877E-72C4-094B-865C-18E93FFB0E56}"/>
              </a:ext>
            </a:extLst>
          </p:cNvPr>
          <p:cNvPicPr>
            <a:picLocks noChangeAspect="1"/>
          </p:cNvPicPr>
          <p:nvPr/>
        </p:nvPicPr>
        <p:blipFill>
          <a:blip r:embed="rId3"/>
          <a:stretch>
            <a:fillRect/>
          </a:stretch>
        </p:blipFill>
        <p:spPr>
          <a:xfrm>
            <a:off x="2390323" y="2458806"/>
            <a:ext cx="7215256" cy="4084498"/>
          </a:xfrm>
          <a:prstGeom prst="rect">
            <a:avLst/>
          </a:prstGeom>
        </p:spPr>
      </p:pic>
    </p:spTree>
    <p:extLst>
      <p:ext uri="{BB962C8B-B14F-4D97-AF65-F5344CB8AC3E}">
        <p14:creationId xmlns:p14="http://schemas.microsoft.com/office/powerpoint/2010/main" val="2543043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1 v2 – </a:t>
            </a:r>
            <a:r>
              <a:rPr lang="en-US" b="1" dirty="0"/>
              <a:t>DQN with LSTM Transfer Learning</a:t>
            </a:r>
            <a:endParaRPr lang="en-US" sz="3400"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F88DF03-E8CD-1B4D-94AA-95152E6B2942}"/>
              </a:ext>
            </a:extLst>
          </p:cNvPr>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Test the </a:t>
            </a:r>
            <a:r>
              <a:rPr lang="en-US" dirty="0">
                <a:latin typeface="Arial" panose="020B0604020202020204" pitchFamily="34" charset="0"/>
                <a:cs typeface="Arial" panose="020B0604020202020204" pitchFamily="34" charset="0"/>
              </a:rPr>
              <a:t>TL model on </a:t>
            </a:r>
            <a:r>
              <a:rPr lang="en-US" sz="1600" dirty="0">
                <a:solidFill>
                  <a:schemeClr val="tx1">
                    <a:lumMod val="65000"/>
                    <a:lumOff val="35000"/>
                  </a:schemeClr>
                </a:solidFill>
                <a:latin typeface="Arial" panose="020B0604020202020204" pitchFamily="34" charset="0"/>
                <a:cs typeface="Arial" panose="020B0604020202020204" pitchFamily="34" charset="0"/>
              </a:rPr>
              <a:t>Apple data during the COVID Pandemic period Jan 2020 – May 2020 </a:t>
            </a:r>
          </a:p>
        </p:txBody>
      </p:sp>
      <p:pic>
        <p:nvPicPr>
          <p:cNvPr id="7" name="Picture 6">
            <a:extLst>
              <a:ext uri="{FF2B5EF4-FFF2-40B4-BE49-F238E27FC236}">
                <a16:creationId xmlns:a16="http://schemas.microsoft.com/office/drawing/2014/main" id="{16D220D9-2C06-0644-A50C-1430E4727EE0}"/>
              </a:ext>
            </a:extLst>
          </p:cNvPr>
          <p:cNvPicPr>
            <a:picLocks noChangeAspect="1"/>
          </p:cNvPicPr>
          <p:nvPr/>
        </p:nvPicPr>
        <p:blipFill>
          <a:blip r:embed="rId3"/>
          <a:stretch>
            <a:fillRect/>
          </a:stretch>
        </p:blipFill>
        <p:spPr>
          <a:xfrm>
            <a:off x="2410956" y="2224509"/>
            <a:ext cx="7136484" cy="4039906"/>
          </a:xfrm>
          <a:prstGeom prst="rect">
            <a:avLst/>
          </a:prstGeom>
        </p:spPr>
      </p:pic>
    </p:spTree>
    <p:extLst>
      <p:ext uri="{BB962C8B-B14F-4D97-AF65-F5344CB8AC3E}">
        <p14:creationId xmlns:p14="http://schemas.microsoft.com/office/powerpoint/2010/main" val="55828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2 – </a:t>
            </a:r>
            <a:r>
              <a:rPr lang="en-US" b="1" dirty="0"/>
              <a:t>Actor</a:t>
            </a:r>
            <a:r>
              <a:rPr lang="en-US" dirty="0"/>
              <a:t>-</a:t>
            </a:r>
            <a:r>
              <a:rPr lang="en-US" b="1" dirty="0"/>
              <a:t>critic model</a:t>
            </a:r>
            <a:r>
              <a:rPr lang="en-US" dirty="0"/>
              <a:t> </a:t>
            </a:r>
            <a:endParaRPr lang="en-US" sz="3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Try out a real continuous multi-inputs duel models approach</a:t>
            </a:r>
          </a:p>
          <a:p>
            <a:pPr marL="0" indent="0">
              <a:lnSpc>
                <a:spcPct val="150000"/>
              </a:lnSpc>
              <a:spcAft>
                <a:spcPts val="1200"/>
              </a:spcAft>
              <a:buNone/>
            </a:pPr>
            <a:endParaRPr lang="en-US" dirty="0">
              <a:latin typeface="Arial" panose="020B0604020202020204" pitchFamily="34" charset="0"/>
              <a:cs typeface="Arial" panose="020B0604020202020204" pitchFamily="34" charset="0"/>
            </a:endParaRP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47981E4-1D51-9C46-9F82-63A3883EC8E6}"/>
              </a:ext>
            </a:extLst>
          </p:cNvPr>
          <p:cNvSpPr/>
          <p:nvPr/>
        </p:nvSpPr>
        <p:spPr>
          <a:xfrm>
            <a:off x="604434" y="6241536"/>
            <a:ext cx="952491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My SC-DQN implementation is built on top of another open source reference by </a:t>
            </a:r>
            <a:r>
              <a:rPr lang="en-US" dirty="0">
                <a:latin typeface="Arial" panose="020B0604020202020204" pitchFamily="34" charset="0"/>
                <a:cs typeface="Arial" panose="020B0604020202020204" pitchFamily="34" charset="0"/>
                <a:hlinkClick r:id="rId3"/>
              </a:rPr>
              <a:t>Yash Patel </a:t>
            </a:r>
            <a:endParaRPr lang="en-US" dirty="0"/>
          </a:p>
        </p:txBody>
      </p:sp>
      <p:pic>
        <p:nvPicPr>
          <p:cNvPr id="5" name="Picture 4">
            <a:extLst>
              <a:ext uri="{FF2B5EF4-FFF2-40B4-BE49-F238E27FC236}">
                <a16:creationId xmlns:a16="http://schemas.microsoft.com/office/drawing/2014/main" id="{B5B61B2E-B894-E942-8BD5-CD78D58510E6}"/>
              </a:ext>
            </a:extLst>
          </p:cNvPr>
          <p:cNvPicPr>
            <a:picLocks noChangeAspect="1"/>
          </p:cNvPicPr>
          <p:nvPr/>
        </p:nvPicPr>
        <p:blipFill>
          <a:blip r:embed="rId4"/>
          <a:stretch>
            <a:fillRect/>
          </a:stretch>
        </p:blipFill>
        <p:spPr>
          <a:xfrm>
            <a:off x="3576720" y="2224509"/>
            <a:ext cx="5038560" cy="3774972"/>
          </a:xfrm>
          <a:prstGeom prst="rect">
            <a:avLst/>
          </a:prstGeom>
        </p:spPr>
      </p:pic>
    </p:spTree>
    <p:extLst>
      <p:ext uri="{BB962C8B-B14F-4D97-AF65-F5344CB8AC3E}">
        <p14:creationId xmlns:p14="http://schemas.microsoft.com/office/powerpoint/2010/main" val="224035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18D671-7123-0640-81A3-655F8EFFA9EA}"/>
              </a:ext>
            </a:extLst>
          </p:cNvPr>
          <p:cNvSpPr/>
          <p:nvPr/>
        </p:nvSpPr>
        <p:spPr>
          <a:xfrm>
            <a:off x="0" y="6519446"/>
            <a:ext cx="12394022" cy="338554"/>
          </a:xfrm>
          <a:prstGeom prst="rect">
            <a:avLst/>
          </a:prstGeom>
        </p:spPr>
        <p:txBody>
          <a:bodyPr wrap="square">
            <a:spAutoFit/>
          </a:bodyPr>
          <a:lstStyle/>
          <a:p>
            <a:pPr algn="ctr"/>
            <a:r>
              <a:rPr lang="en-US" sz="1600" b="1" dirty="0"/>
              <a:t>Based on the fluctuations of the account balance, A2C model is performing much more stochastically </a:t>
            </a:r>
          </a:p>
        </p:txBody>
      </p:sp>
      <p:sp>
        <p:nvSpPr>
          <p:cNvPr id="11" name="Title 1">
            <a:extLst>
              <a:ext uri="{FF2B5EF4-FFF2-40B4-BE49-F238E27FC236}">
                <a16:creationId xmlns:a16="http://schemas.microsoft.com/office/drawing/2014/main" id="{05B6BBE8-F702-C34A-8958-1189C2D640E7}"/>
              </a:ext>
            </a:extLst>
          </p:cNvPr>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2 – </a:t>
            </a:r>
            <a:r>
              <a:rPr lang="en-US" b="1" dirty="0"/>
              <a:t>Actor</a:t>
            </a:r>
            <a:r>
              <a:rPr lang="en-US" dirty="0"/>
              <a:t>-</a:t>
            </a:r>
            <a:r>
              <a:rPr lang="en-US" b="1" dirty="0"/>
              <a:t>critic model</a:t>
            </a:r>
            <a:r>
              <a:rPr lang="en-US" dirty="0"/>
              <a:t> - Results</a:t>
            </a:r>
            <a:endParaRPr lang="en-US" sz="3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CBA1276-CC37-4C44-AA75-140441EB6A71}"/>
              </a:ext>
            </a:extLst>
          </p:cNvPr>
          <p:cNvPicPr>
            <a:picLocks noChangeAspect="1"/>
          </p:cNvPicPr>
          <p:nvPr/>
        </p:nvPicPr>
        <p:blipFill>
          <a:blip r:embed="rId3"/>
          <a:stretch>
            <a:fillRect/>
          </a:stretch>
        </p:blipFill>
        <p:spPr>
          <a:xfrm>
            <a:off x="2393840" y="2297796"/>
            <a:ext cx="6572030" cy="4097120"/>
          </a:xfrm>
          <a:prstGeom prst="rect">
            <a:avLst/>
          </a:prstGeom>
        </p:spPr>
      </p:pic>
      <p:sp>
        <p:nvSpPr>
          <p:cNvPr id="13" name="Rectangle 12">
            <a:extLst>
              <a:ext uri="{FF2B5EF4-FFF2-40B4-BE49-F238E27FC236}">
                <a16:creationId xmlns:a16="http://schemas.microsoft.com/office/drawing/2014/main" id="{D2011428-7E13-FE4B-9DEF-3BA59CD2C853}"/>
              </a:ext>
            </a:extLst>
          </p:cNvPr>
          <p:cNvSpPr/>
          <p:nvPr/>
        </p:nvSpPr>
        <p:spPr>
          <a:xfrm>
            <a:off x="485680" y="1561763"/>
            <a:ext cx="605819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Trained the A2C model with UDR for 5 different 200 days </a:t>
            </a:r>
            <a:endParaRPr lang="en-US" dirty="0"/>
          </a:p>
        </p:txBody>
      </p:sp>
      <p:sp>
        <p:nvSpPr>
          <p:cNvPr id="14" name="Rectangle 13">
            <a:extLst>
              <a:ext uri="{FF2B5EF4-FFF2-40B4-BE49-F238E27FC236}">
                <a16:creationId xmlns:a16="http://schemas.microsoft.com/office/drawing/2014/main" id="{2FBAF599-5076-CB47-8E82-316B337F079F}"/>
              </a:ext>
            </a:extLst>
          </p:cNvPr>
          <p:cNvSpPr/>
          <p:nvPr/>
        </p:nvSpPr>
        <p:spPr>
          <a:xfrm>
            <a:off x="8080879" y="1575569"/>
            <a:ext cx="3810659" cy="369332"/>
          </a:xfrm>
          <a:prstGeom prst="rect">
            <a:avLst/>
          </a:prstGeom>
        </p:spPr>
        <p:txBody>
          <a:bodyPr wrap="none">
            <a:spAutoFit/>
          </a:bodyPr>
          <a:lstStyle/>
          <a:p>
            <a:r>
              <a:rPr lang="en-US" dirty="0">
                <a:solidFill>
                  <a:srgbClr val="002060"/>
                </a:solidFill>
                <a:latin typeface="Menlo" panose="020B0609030804020204" pitchFamily="49" charset="0"/>
              </a:rPr>
              <a:t>For Testing: </a:t>
            </a:r>
            <a:r>
              <a:rPr lang="en-US" dirty="0">
                <a:solidFill>
                  <a:srgbClr val="D4D4D4"/>
                </a:solidFill>
                <a:latin typeface="Menlo" panose="020B0609030804020204" pitchFamily="49" charset="0"/>
              </a:rPr>
              <a:t>epsilon = </a:t>
            </a:r>
            <a:r>
              <a:rPr lang="en-US" dirty="0">
                <a:solidFill>
                  <a:srgbClr val="B5CEA8"/>
                </a:solidFill>
                <a:latin typeface="Menlo" panose="020B0609030804020204" pitchFamily="49" charset="0"/>
              </a:rPr>
              <a:t>0.5</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91767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405858" cy="1208868"/>
          </a:xfrm>
        </p:spPr>
        <p:txBody>
          <a:bodyPr>
            <a:normAutofit/>
          </a:bodyPr>
          <a:lstStyle/>
          <a:p>
            <a:r>
              <a:rPr lang="en-US" sz="3400" dirty="0">
                <a:latin typeface="Arial" panose="020B0604020202020204" pitchFamily="34" charset="0"/>
                <a:cs typeface="Arial" panose="020B0604020202020204" pitchFamily="34" charset="0"/>
              </a:rPr>
              <a:t>Approach 2 – </a:t>
            </a:r>
            <a:r>
              <a:rPr lang="en-US" b="1" dirty="0"/>
              <a:t>Actor</a:t>
            </a:r>
            <a:r>
              <a:rPr lang="en-US" dirty="0"/>
              <a:t>-</a:t>
            </a:r>
            <a:r>
              <a:rPr lang="en-US" b="1" dirty="0"/>
              <a:t>critic model</a:t>
            </a:r>
            <a:r>
              <a:rPr lang="en-US" dirty="0"/>
              <a:t> - Results</a:t>
            </a:r>
            <a:endParaRPr lang="en-US" sz="3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CF032D-6464-2D44-8C74-017CC144F850}"/>
              </a:ext>
            </a:extLst>
          </p:cNvPr>
          <p:cNvPicPr>
            <a:picLocks noChangeAspect="1"/>
          </p:cNvPicPr>
          <p:nvPr/>
        </p:nvPicPr>
        <p:blipFill>
          <a:blip r:embed="rId3"/>
          <a:stretch>
            <a:fillRect/>
          </a:stretch>
        </p:blipFill>
        <p:spPr>
          <a:xfrm>
            <a:off x="2432398" y="2166173"/>
            <a:ext cx="7103488" cy="4442499"/>
          </a:xfrm>
          <a:prstGeom prst="rect">
            <a:avLst/>
          </a:prstGeom>
        </p:spPr>
      </p:pic>
      <p:sp>
        <p:nvSpPr>
          <p:cNvPr id="6" name="Rectangle 5">
            <a:extLst>
              <a:ext uri="{FF2B5EF4-FFF2-40B4-BE49-F238E27FC236}">
                <a16:creationId xmlns:a16="http://schemas.microsoft.com/office/drawing/2014/main" id="{201D133B-6DEC-BA4F-A195-5A7438B24DE4}"/>
              </a:ext>
            </a:extLst>
          </p:cNvPr>
          <p:cNvSpPr/>
          <p:nvPr/>
        </p:nvSpPr>
        <p:spPr>
          <a:xfrm>
            <a:off x="485680" y="1561763"/>
            <a:ext cx="11128111" cy="369332"/>
          </a:xfrm>
          <a:prstGeom prst="rect">
            <a:avLst/>
          </a:prstGeom>
        </p:spPr>
        <p:txBody>
          <a:bodyPr wrap="none">
            <a:spAutoFit/>
          </a:bodyPr>
          <a:lstStyle/>
          <a:p>
            <a:r>
              <a:rPr lang="en-US" dirty="0"/>
              <a:t>Using the agent’s net worth over time as the performance indicator, the agent’s performance seems aligned</a:t>
            </a:r>
          </a:p>
        </p:txBody>
      </p:sp>
    </p:spTree>
    <p:extLst>
      <p:ext uri="{BB962C8B-B14F-4D97-AF65-F5344CB8AC3E}">
        <p14:creationId xmlns:p14="http://schemas.microsoft.com/office/powerpoint/2010/main" val="2176052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473C24-4A65-DA44-82D3-F38FE1460762}"/>
              </a:ext>
            </a:extLst>
          </p:cNvPr>
          <p:cNvSpPr txBox="1">
            <a:spLocks/>
          </p:cNvSpPr>
          <p:nvPr/>
        </p:nvSpPr>
        <p:spPr>
          <a:xfrm>
            <a:off x="576234" y="1747805"/>
            <a:ext cx="6228328"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Try LSTM in the A2C model </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Try more efficient </a:t>
            </a:r>
            <a:r>
              <a:rPr lang="en-US" b="1" dirty="0">
                <a:latin typeface="Arial" panose="020B0604020202020204" pitchFamily="34" charset="0"/>
                <a:cs typeface="Arial" panose="020B0604020202020204" pitchFamily="34" charset="0"/>
                <a:hlinkClick r:id="rId3"/>
              </a:rPr>
              <a:t>Proximal Policy Optimization (PPO)</a:t>
            </a:r>
            <a:endParaRPr lang="en-US" b="1" dirty="0">
              <a:latin typeface="Arial" panose="020B0604020202020204" pitchFamily="34" charset="0"/>
              <a:cs typeface="Arial" panose="020B0604020202020204" pitchFamily="34" charset="0"/>
            </a:endParaRP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Try to train the models with higher resolution data, hourly or per minute data with much more iterations</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Try to i</a:t>
            </a:r>
            <a:r>
              <a:rPr lang="en-US" dirty="0"/>
              <a:t>ncorporate COVID data into the reward formula </a:t>
            </a:r>
          </a:p>
          <a:p>
            <a:pPr marL="285750" indent="-285750">
              <a:lnSpc>
                <a:spcPct val="150000"/>
              </a:lnSpc>
              <a:spcAft>
                <a:spcPts val="1200"/>
              </a:spcAft>
              <a:buFont typeface="Arial" panose="020B0604020202020204" pitchFamily="34" charset="0"/>
              <a:buChar char="•"/>
            </a:pPr>
            <a:r>
              <a:rPr lang="en-US" dirty="0"/>
              <a:t>Try different Gym environments</a:t>
            </a:r>
          </a:p>
          <a:p>
            <a:pPr marL="971550" lvl="1" indent="-285750">
              <a:lnSpc>
                <a:spcPct val="150000"/>
              </a:lnSpc>
              <a:spcAft>
                <a:spcPts val="1200"/>
              </a:spcAft>
            </a:pPr>
            <a:r>
              <a:rPr lang="en-US" dirty="0">
                <a:hlinkClick r:id="rId4"/>
              </a:rPr>
              <a:t>BTGym</a:t>
            </a:r>
            <a:r>
              <a:rPr lang="en-US" dirty="0"/>
              <a:t> </a:t>
            </a:r>
          </a:p>
          <a:p>
            <a:pPr>
              <a:lnSpc>
                <a:spcPct val="150000"/>
              </a:lnSpc>
              <a:spcAft>
                <a:spcPts val="1200"/>
              </a:spcAft>
            </a:pPr>
            <a:endParaRPr lang="en-US" b="1" dirty="0">
              <a:latin typeface="Arial" panose="020B0604020202020204" pitchFamily="34" charset="0"/>
              <a:cs typeface="Arial" panose="020B0604020202020204" pitchFamily="34" charset="0"/>
            </a:endParaRPr>
          </a:p>
          <a:p>
            <a:pPr>
              <a:lnSpc>
                <a:spcPct val="150000"/>
              </a:lnSpc>
              <a:spcAft>
                <a:spcPts val="1200"/>
              </a:spcAft>
            </a:pPr>
            <a:endParaRPr lang="en-US" b="1" dirty="0">
              <a:latin typeface="Arial" panose="020B0604020202020204" pitchFamily="34" charset="0"/>
              <a:cs typeface="Arial" panose="020B0604020202020204" pitchFamily="34" charset="0"/>
            </a:endParaRPr>
          </a:p>
          <a:p>
            <a:pPr marL="971550" lvl="1" indent="-285750">
              <a:lnSpc>
                <a:spcPct val="150000"/>
              </a:lnSpc>
              <a:spcAft>
                <a:spcPts val="1200"/>
              </a:spcAft>
            </a:pPr>
            <a:endParaRPr lang="en-US"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04434" y="0"/>
            <a:ext cx="11687212" cy="1208868"/>
          </a:xfrm>
        </p:spPr>
        <p:txBody>
          <a:bodyPr>
            <a:normAutofit/>
          </a:bodyPr>
          <a:lstStyle/>
          <a:p>
            <a:r>
              <a:rPr lang="en-US" sz="3400" dirty="0">
                <a:latin typeface="Arial" panose="020B0604020202020204" pitchFamily="34" charset="0"/>
                <a:cs typeface="Arial" panose="020B0604020202020204" pitchFamily="34" charset="0"/>
              </a:rPr>
              <a:t>Future Works </a:t>
            </a:r>
          </a:p>
        </p:txBody>
      </p:sp>
      <p:pic>
        <p:nvPicPr>
          <p:cNvPr id="7" name="Picture 6">
            <a:extLst>
              <a:ext uri="{FF2B5EF4-FFF2-40B4-BE49-F238E27FC236}">
                <a16:creationId xmlns:a16="http://schemas.microsoft.com/office/drawing/2014/main" id="{A627EC28-242D-C54D-A779-495F37A840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16564" y="1508166"/>
            <a:ext cx="2481867" cy="5143579"/>
          </a:xfrm>
          <a:prstGeom prst="rect">
            <a:avLst/>
          </a:prstGeom>
        </p:spPr>
      </p:pic>
      <p:sp>
        <p:nvSpPr>
          <p:cNvPr id="8" name="Rectangle 7">
            <a:extLst>
              <a:ext uri="{FF2B5EF4-FFF2-40B4-BE49-F238E27FC236}">
                <a16:creationId xmlns:a16="http://schemas.microsoft.com/office/drawing/2014/main" id="{DA470CC0-3FFD-C344-B6B1-AF3A81365790}"/>
              </a:ext>
            </a:extLst>
          </p:cNvPr>
          <p:cNvSpPr/>
          <p:nvPr/>
        </p:nvSpPr>
        <p:spPr>
          <a:xfrm>
            <a:off x="8175184" y="6497856"/>
            <a:ext cx="4092787" cy="307777"/>
          </a:xfrm>
          <a:prstGeom prst="rect">
            <a:avLst/>
          </a:prstGeom>
        </p:spPr>
        <p:txBody>
          <a:bodyPr wrap="none">
            <a:spAutoFit/>
          </a:bodyPr>
          <a:lstStyle/>
          <a:p>
            <a:r>
              <a:rPr lang="en-US" sz="1400" dirty="0"/>
              <a:t>Incorporate COVID data into the reward formula </a:t>
            </a:r>
          </a:p>
        </p:txBody>
      </p:sp>
    </p:spTree>
    <p:extLst>
      <p:ext uri="{BB962C8B-B14F-4D97-AF65-F5344CB8AC3E}">
        <p14:creationId xmlns:p14="http://schemas.microsoft.com/office/powerpoint/2010/main" val="426182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576151" y="1440074"/>
            <a:ext cx="10805931" cy="476704"/>
          </a:xfrm>
        </p:spPr>
        <p:txBody>
          <a:bodyPr vert="horz" lIns="91440" tIns="45720" rIns="91440" bIns="45720" rtlCol="0">
            <a:noAutofit/>
          </a:bodyPr>
          <a:lstStyle/>
          <a:p>
            <a:pPr>
              <a:lnSpc>
                <a:spcPct val="150000"/>
              </a:lnSpc>
              <a:spcAft>
                <a:spcPts val="1200"/>
              </a:spcAft>
            </a:pPr>
            <a:r>
              <a:rPr lang="en-US" dirty="0">
                <a:latin typeface="Arial" panose="020B0604020202020204" pitchFamily="34" charset="0"/>
                <a:cs typeface="Arial" panose="020B0604020202020204" pitchFamily="34" charset="0"/>
              </a:rPr>
              <a:t>As in 2020 humanity is facing an unprecedented crisis that due to the </a:t>
            </a:r>
            <a:r>
              <a:rPr lang="en-US" b="1" dirty="0">
                <a:latin typeface="Arial" panose="020B0604020202020204" pitchFamily="34" charset="0"/>
                <a:cs typeface="Arial" panose="020B0604020202020204" pitchFamily="34" charset="0"/>
              </a:rPr>
              <a:t>COVID-19</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For economy alone, we are facing a much more serious financial crisis at global scale </a:t>
            </a:r>
          </a:p>
          <a:p>
            <a:pPr>
              <a:lnSpc>
                <a:spcPct val="150000"/>
              </a:lnSpc>
              <a:spcAft>
                <a:spcPts val="1200"/>
              </a:spcAft>
            </a:pPr>
            <a:endParaRPr lang="en-US" dirty="0">
              <a:latin typeface="Arial" panose="020B0604020202020204" pitchFamily="34" charset="0"/>
              <a:cs typeface="Arial" panose="020B0604020202020204" pitchFamily="34" charset="0"/>
            </a:endParaRPr>
          </a:p>
        </p:txBody>
      </p:sp>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D919A6C-952E-3247-B741-5C5F9BED0614}"/>
              </a:ext>
            </a:extLst>
          </p:cNvPr>
          <p:cNvPicPr>
            <a:picLocks noChangeAspect="1"/>
          </p:cNvPicPr>
          <p:nvPr/>
        </p:nvPicPr>
        <p:blipFill>
          <a:blip r:embed="rId3"/>
          <a:stretch>
            <a:fillRect/>
          </a:stretch>
        </p:blipFill>
        <p:spPr>
          <a:xfrm>
            <a:off x="310038" y="2634383"/>
            <a:ext cx="4191000" cy="2349500"/>
          </a:xfrm>
          <a:prstGeom prst="rect">
            <a:avLst/>
          </a:prstGeom>
        </p:spPr>
      </p:pic>
      <p:pic>
        <p:nvPicPr>
          <p:cNvPr id="8" name="Picture 7">
            <a:extLst>
              <a:ext uri="{FF2B5EF4-FFF2-40B4-BE49-F238E27FC236}">
                <a16:creationId xmlns:a16="http://schemas.microsoft.com/office/drawing/2014/main" id="{3769F2CB-1701-5D4C-9837-B7932DC510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6675" y="2634383"/>
            <a:ext cx="7345287" cy="3324833"/>
          </a:xfrm>
          <a:prstGeom prst="rect">
            <a:avLst/>
          </a:prstGeom>
        </p:spPr>
      </p:pic>
      <p:sp>
        <p:nvSpPr>
          <p:cNvPr id="7" name="Rectangle 6">
            <a:extLst>
              <a:ext uri="{FF2B5EF4-FFF2-40B4-BE49-F238E27FC236}">
                <a16:creationId xmlns:a16="http://schemas.microsoft.com/office/drawing/2014/main" id="{8D339588-6DA6-A946-AFD7-C77ED19B64EE}"/>
              </a:ext>
            </a:extLst>
          </p:cNvPr>
          <p:cNvSpPr/>
          <p:nvPr/>
        </p:nvSpPr>
        <p:spPr>
          <a:xfrm>
            <a:off x="5809366" y="5959216"/>
            <a:ext cx="4757713" cy="307777"/>
          </a:xfrm>
          <a:prstGeom prst="rect">
            <a:avLst/>
          </a:prstGeom>
        </p:spPr>
        <p:txBody>
          <a:bodyPr wrap="none">
            <a:spAutoFit/>
          </a:bodyPr>
          <a:lstStyle/>
          <a:p>
            <a:pPr algn="ctr"/>
            <a:r>
              <a:rPr lang="en-US" sz="1400" dirty="0"/>
              <a:t>Dow Jones Industrial Average from Dec 2019 – May 2020</a:t>
            </a:r>
          </a:p>
        </p:txBody>
      </p:sp>
    </p:spTree>
    <p:extLst>
      <p:ext uri="{BB962C8B-B14F-4D97-AF65-F5344CB8AC3E}">
        <p14:creationId xmlns:p14="http://schemas.microsoft.com/office/powerpoint/2010/main" val="784787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1687212" cy="1208868"/>
          </a:xfrm>
        </p:spPr>
        <p:txBody>
          <a:bodyPr>
            <a:normAutofit/>
          </a:bodyPr>
          <a:lstStyle/>
          <a:p>
            <a:r>
              <a:rPr lang="en-US" sz="3400" dirty="0">
                <a:latin typeface="Arial" panose="020B0604020202020204" pitchFamily="34" charset="0"/>
                <a:cs typeface="Arial" panose="020B0604020202020204" pitchFamily="34" charset="0"/>
              </a:rPr>
              <a:t>Summary</a:t>
            </a:r>
          </a:p>
        </p:txBody>
      </p:sp>
      <p:sp>
        <p:nvSpPr>
          <p:cNvPr id="4" name="Rectangle 3">
            <a:extLst>
              <a:ext uri="{FF2B5EF4-FFF2-40B4-BE49-F238E27FC236}">
                <a16:creationId xmlns:a16="http://schemas.microsoft.com/office/drawing/2014/main" id="{DF263B8E-6CAB-7A4F-9259-1056D35E5C01}"/>
              </a:ext>
            </a:extLst>
          </p:cNvPr>
          <p:cNvSpPr/>
          <p:nvPr/>
        </p:nvSpPr>
        <p:spPr>
          <a:xfrm>
            <a:off x="334838" y="1582339"/>
            <a:ext cx="5761161" cy="3416320"/>
          </a:xfrm>
          <a:prstGeom prst="rect">
            <a:avLst/>
          </a:prstGeom>
        </p:spPr>
        <p:txBody>
          <a:bodyPr wrap="square">
            <a:spAutoFit/>
          </a:bodyPr>
          <a:lstStyle/>
          <a:p>
            <a:r>
              <a:rPr lang="en-US" b="1" dirty="0">
                <a:latin typeface="Helvetica Neue" panose="02000503000000020004" pitchFamily="2" charset="0"/>
              </a:rPr>
              <a:t>This experiment shows there is still a lot of factors to train and affect the agent’s performance. As you can see from the right. Not all the runs with the same agents can produce consistent outputs due to the model is still basically relying on the random sampling action that determine by the epsilon, even with lower epsilon during testing. We definitely need to have more robust training environment and data for training. </a:t>
            </a:r>
          </a:p>
          <a:p>
            <a:endParaRPr lang="en-US" dirty="0">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p:txBody>
      </p:sp>
      <p:sp>
        <p:nvSpPr>
          <p:cNvPr id="5" name="Rectangle 4">
            <a:extLst>
              <a:ext uri="{FF2B5EF4-FFF2-40B4-BE49-F238E27FC236}">
                <a16:creationId xmlns:a16="http://schemas.microsoft.com/office/drawing/2014/main" id="{D67F5072-7ED6-7143-B644-CE81C81362C0}"/>
              </a:ext>
            </a:extLst>
          </p:cNvPr>
          <p:cNvSpPr/>
          <p:nvPr/>
        </p:nvSpPr>
        <p:spPr>
          <a:xfrm>
            <a:off x="225293" y="5975684"/>
            <a:ext cx="6348048" cy="461665"/>
          </a:xfrm>
          <a:prstGeom prst="rect">
            <a:avLst/>
          </a:prstGeom>
        </p:spPr>
        <p:txBody>
          <a:bodyPr wrap="square">
            <a:spAutoFit/>
          </a:bodyPr>
          <a:lstStyle/>
          <a:p>
            <a:r>
              <a:rPr lang="en-US" sz="2400" b="1" dirty="0">
                <a:hlinkClick r:id="rId3"/>
              </a:rPr>
              <a:t>https://github.com/heng2j/RL-Trade</a:t>
            </a:r>
            <a:endParaRPr lang="en-US" sz="2400" b="1" dirty="0"/>
          </a:p>
        </p:txBody>
      </p:sp>
      <p:pic>
        <p:nvPicPr>
          <p:cNvPr id="9" name="Picture 8">
            <a:extLst>
              <a:ext uri="{FF2B5EF4-FFF2-40B4-BE49-F238E27FC236}">
                <a16:creationId xmlns:a16="http://schemas.microsoft.com/office/drawing/2014/main" id="{0C64BDB6-0633-F54A-A355-CB11621B5B22}"/>
              </a:ext>
            </a:extLst>
          </p:cNvPr>
          <p:cNvPicPr>
            <a:picLocks noChangeAspect="1"/>
          </p:cNvPicPr>
          <p:nvPr/>
        </p:nvPicPr>
        <p:blipFill>
          <a:blip r:embed="rId4"/>
          <a:stretch>
            <a:fillRect/>
          </a:stretch>
        </p:blipFill>
        <p:spPr>
          <a:xfrm>
            <a:off x="6982689" y="4190540"/>
            <a:ext cx="4465123" cy="2625759"/>
          </a:xfrm>
          <a:prstGeom prst="rect">
            <a:avLst/>
          </a:prstGeom>
        </p:spPr>
      </p:pic>
      <p:pic>
        <p:nvPicPr>
          <p:cNvPr id="10" name="Picture 9">
            <a:extLst>
              <a:ext uri="{FF2B5EF4-FFF2-40B4-BE49-F238E27FC236}">
                <a16:creationId xmlns:a16="http://schemas.microsoft.com/office/drawing/2014/main" id="{56F1FAAA-33BE-9242-9BDB-2227D61A9878}"/>
              </a:ext>
            </a:extLst>
          </p:cNvPr>
          <p:cNvPicPr>
            <a:picLocks noChangeAspect="1"/>
          </p:cNvPicPr>
          <p:nvPr/>
        </p:nvPicPr>
        <p:blipFill>
          <a:blip r:embed="rId5"/>
          <a:stretch>
            <a:fillRect/>
          </a:stretch>
        </p:blipFill>
        <p:spPr>
          <a:xfrm>
            <a:off x="6828311" y="1354580"/>
            <a:ext cx="5028849" cy="2846791"/>
          </a:xfrm>
          <a:prstGeom prst="rect">
            <a:avLst/>
          </a:prstGeom>
        </p:spPr>
      </p:pic>
      <p:sp>
        <p:nvSpPr>
          <p:cNvPr id="3" name="Rectangle 2">
            <a:extLst>
              <a:ext uri="{FF2B5EF4-FFF2-40B4-BE49-F238E27FC236}">
                <a16:creationId xmlns:a16="http://schemas.microsoft.com/office/drawing/2014/main" id="{76F550A7-BC11-6B4A-9513-C0CCDBB18ADF}"/>
              </a:ext>
            </a:extLst>
          </p:cNvPr>
          <p:cNvSpPr/>
          <p:nvPr/>
        </p:nvSpPr>
        <p:spPr>
          <a:xfrm>
            <a:off x="225293" y="5606352"/>
            <a:ext cx="1494320" cy="369332"/>
          </a:xfrm>
          <a:prstGeom prst="rect">
            <a:avLst/>
          </a:prstGeom>
        </p:spPr>
        <p:txBody>
          <a:bodyPr wrap="none">
            <a:spAutoFit/>
          </a:bodyPr>
          <a:lstStyle/>
          <a:p>
            <a:r>
              <a:rPr lang="en-US" b="1" u="sng" dirty="0">
                <a:latin typeface="Helvetica Neue" panose="02000503000000020004" pitchFamily="2" charset="0"/>
                <a:hlinkClick r:id="rId3">
                  <a:extLst>
                    <a:ext uri="{A12FA001-AC4F-418D-AE19-62706E023703}">
                      <ahyp:hlinkClr xmlns:ahyp="http://schemas.microsoft.com/office/drawing/2018/hyperlinkcolor" val="tx"/>
                    </a:ext>
                  </a:extLst>
                </a:hlinkClick>
              </a:rPr>
              <a:t>Github link: </a:t>
            </a:r>
            <a:endParaRPr lang="en-US" dirty="0"/>
          </a:p>
        </p:txBody>
      </p:sp>
    </p:spTree>
    <p:extLst>
      <p:ext uri="{BB962C8B-B14F-4D97-AF65-F5344CB8AC3E}">
        <p14:creationId xmlns:p14="http://schemas.microsoft.com/office/powerpoint/2010/main" val="280074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Problem Statement</a:t>
            </a:r>
          </a:p>
        </p:txBody>
      </p:sp>
      <p:sp>
        <p:nvSpPr>
          <p:cNvPr id="3" name="Content Placeholder 2"/>
          <p:cNvSpPr>
            <a:spLocks noGrp="1"/>
          </p:cNvSpPr>
          <p:nvPr>
            <p:ph idx="1"/>
          </p:nvPr>
        </p:nvSpPr>
        <p:spPr>
          <a:xfrm>
            <a:off x="406400" y="1509453"/>
            <a:ext cx="10805931" cy="476704"/>
          </a:xfrm>
        </p:spPr>
        <p:txBody>
          <a:bodyPr vert="horz" lIns="91440" tIns="45720" rIns="91440" bIns="45720" rtlCol="0">
            <a:noAutofit/>
          </a:bodyPr>
          <a:lstStyle/>
          <a:p>
            <a:pPr marL="0" indent="0">
              <a:lnSpc>
                <a:spcPct val="150000"/>
              </a:lnSpc>
              <a:spcAft>
                <a:spcPts val="1200"/>
              </a:spcAft>
              <a:buNone/>
            </a:pPr>
            <a:r>
              <a:rPr lang="en-US" sz="1600" dirty="0">
                <a:latin typeface="Arial" panose="020B0604020202020204" pitchFamily="34" charset="0"/>
                <a:cs typeface="Arial" panose="020B0604020202020204" pitchFamily="34" charset="0"/>
              </a:rPr>
              <a:t>As in 2020, more than a decade after the </a:t>
            </a:r>
            <a:r>
              <a:rPr lang="en-US" dirty="0">
                <a:latin typeface="Arial" panose="020B0604020202020204" pitchFamily="34" charset="0"/>
                <a:cs typeface="Arial" panose="020B0604020202020204" pitchFamily="34" charset="0"/>
              </a:rPr>
              <a:t>last financial crisis, with many AI breakthroughs in recent years, can we leverage machine learning to assist us to get over the on going financial gap?</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BC602E3-2202-8141-B289-FD4151B8682A}"/>
              </a:ext>
            </a:extLst>
          </p:cNvPr>
          <p:cNvPicPr>
            <a:picLocks noChangeAspect="1"/>
          </p:cNvPicPr>
          <p:nvPr/>
        </p:nvPicPr>
        <p:blipFill>
          <a:blip r:embed="rId3"/>
          <a:stretch>
            <a:fillRect/>
          </a:stretch>
        </p:blipFill>
        <p:spPr>
          <a:xfrm>
            <a:off x="2888365" y="2514050"/>
            <a:ext cx="5842000" cy="2984500"/>
          </a:xfrm>
          <a:prstGeom prst="rect">
            <a:avLst/>
          </a:prstGeom>
        </p:spPr>
      </p:pic>
      <p:sp>
        <p:nvSpPr>
          <p:cNvPr id="9" name="Content Placeholder 7">
            <a:extLst>
              <a:ext uri="{FF2B5EF4-FFF2-40B4-BE49-F238E27FC236}">
                <a16:creationId xmlns:a16="http://schemas.microsoft.com/office/drawing/2014/main" id="{C234E4F0-5717-8E4D-91B0-5F826E98FDEA}"/>
              </a:ext>
            </a:extLst>
          </p:cNvPr>
          <p:cNvSpPr txBox="1">
            <a:spLocks/>
          </p:cNvSpPr>
          <p:nvPr/>
        </p:nvSpPr>
        <p:spPr>
          <a:xfrm>
            <a:off x="612379" y="5821715"/>
            <a:ext cx="10393975" cy="88931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Bef>
                <a:spcPts val="4100"/>
              </a:spcBef>
            </a:pP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F3DE798-05F8-6D48-B0FF-8B157A8F2E1C}"/>
              </a:ext>
            </a:extLst>
          </p:cNvPr>
          <p:cNvSpPr/>
          <p:nvPr/>
        </p:nvSpPr>
        <p:spPr>
          <a:xfrm>
            <a:off x="2931117" y="5660132"/>
            <a:ext cx="6096000" cy="646331"/>
          </a:xfrm>
          <a:prstGeom prst="rect">
            <a:avLst/>
          </a:prstGeom>
        </p:spPr>
        <p:txBody>
          <a:bodyPr>
            <a:spAutoFit/>
          </a:bodyPr>
          <a:lstStyle/>
          <a:p>
            <a:pPr algn="ctr"/>
            <a:r>
              <a:rPr lang="en-US" b="1" dirty="0">
                <a:latin typeface="Arial" panose="020B0604020202020204" pitchFamily="34" charset="0"/>
                <a:cs typeface="Arial" panose="020B0604020202020204" pitchFamily="34" charset="0"/>
              </a:rPr>
              <a:t>Can we leverage AI agent as an assistant to help us to hop over the financial gap year(s)?</a:t>
            </a: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018214A-9921-4F4A-BFC2-317F57E5A690}"/>
              </a:ext>
            </a:extLst>
          </p:cNvPr>
          <p:cNvSpPr/>
          <p:nvPr/>
        </p:nvSpPr>
        <p:spPr>
          <a:xfrm>
            <a:off x="298940" y="6468046"/>
            <a:ext cx="12011622" cy="400110"/>
          </a:xfrm>
          <a:prstGeom prst="rect">
            <a:avLst/>
          </a:prstGeom>
        </p:spPr>
        <p:txBody>
          <a:bodyPr wrap="none">
            <a:spAutoFit/>
          </a:bodyPr>
          <a:lstStyle/>
          <a:p>
            <a:pPr marL="171450" indent="-171450">
              <a:buFont typeface="Arial" panose="020B0604020202020204" pitchFamily="34" charset="0"/>
              <a:buChar char="•"/>
            </a:pPr>
            <a:r>
              <a:rPr lang="en-US" sz="1000" dirty="0">
                <a:solidFill>
                  <a:srgbClr val="C00000"/>
                </a:solidFill>
              </a:rPr>
              <a:t>Disclaimer – this project is simply an experiment to explore the feasibilities for apply machine learning in finance. There are many fin-techs and big financial companies are already doing this sim2real approach</a:t>
            </a:r>
          </a:p>
          <a:p>
            <a:pPr marL="628650" lvl="1" indent="-171450">
              <a:buFont typeface="Arial" panose="020B0604020202020204" pitchFamily="34" charset="0"/>
              <a:buChar char="•"/>
            </a:pPr>
            <a:r>
              <a:rPr lang="en-US" sz="1000" dirty="0">
                <a:solidFill>
                  <a:srgbClr val="C00000"/>
                </a:solidFill>
              </a:rPr>
              <a:t>For example </a:t>
            </a:r>
            <a:r>
              <a:rPr lang="en-US" sz="1000" dirty="0">
                <a:solidFill>
                  <a:srgbClr val="C00000"/>
                </a:solidFill>
                <a:hlinkClick r:id="rId4"/>
              </a:rPr>
              <a:t>JP Morgan’s ML trading on Foreign Exchange </a:t>
            </a:r>
            <a:endParaRPr lang="en-US" sz="1000" dirty="0">
              <a:solidFill>
                <a:srgbClr val="C00000"/>
              </a:solidFill>
            </a:endParaRPr>
          </a:p>
        </p:txBody>
      </p:sp>
    </p:spTree>
    <p:extLst>
      <p:ext uri="{BB962C8B-B14F-4D97-AF65-F5344CB8AC3E}">
        <p14:creationId xmlns:p14="http://schemas.microsoft.com/office/powerpoint/2010/main" val="109441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Why Reinforcement Learning?</a:t>
            </a:r>
          </a:p>
        </p:txBody>
      </p:sp>
      <p:sp>
        <p:nvSpPr>
          <p:cNvPr id="3" name="Content Placeholder 2"/>
          <p:cNvSpPr>
            <a:spLocks noGrp="1"/>
          </p:cNvSpPr>
          <p:nvPr>
            <p:ph idx="1"/>
          </p:nvPr>
        </p:nvSpPr>
        <p:spPr>
          <a:xfrm>
            <a:off x="576233" y="1747805"/>
            <a:ext cx="11356687" cy="476704"/>
          </a:xfrm>
        </p:spPr>
        <p:txBody>
          <a:bodyPr vert="horz" lIns="91440" tIns="45720" rIns="91440" bIns="45720" rtlCol="0">
            <a:noAutofit/>
          </a:bodyPr>
          <a:lstStyle/>
          <a:p>
            <a:pPr>
              <a:lnSpc>
                <a:spcPct val="150000"/>
              </a:lnSpc>
              <a:spcAft>
                <a:spcPts val="1200"/>
              </a:spcAft>
            </a:pPr>
            <a:r>
              <a:rPr lang="en-US" b="1" dirty="0">
                <a:latin typeface="Arial" panose="020B0604020202020204" pitchFamily="34" charset="0"/>
                <a:cs typeface="Arial" panose="020B0604020202020204" pitchFamily="34" charset="0"/>
              </a:rPr>
              <a:t>Traditional </a:t>
            </a:r>
            <a:r>
              <a:rPr lang="en-US" b="1" dirty="0" err="1">
                <a:latin typeface="Arial" panose="020B0604020202020204" pitchFamily="34" charset="0"/>
                <a:cs typeface="Arial" panose="020B0604020202020204" pitchFamily="34" charset="0"/>
              </a:rPr>
              <a:t>b</a:t>
            </a:r>
            <a:r>
              <a:rPr lang="en-US" b="1" dirty="0" err="1"/>
              <a:t>acktesting</a:t>
            </a:r>
            <a:r>
              <a:rPr lang="en-US" b="1" dirty="0"/>
              <a:t> </a:t>
            </a:r>
            <a:r>
              <a:rPr lang="en-US" b="1" dirty="0">
                <a:latin typeface="Arial" panose="020B0604020202020204" pitchFamily="34" charset="0"/>
                <a:cs typeface="Arial" panose="020B0604020202020204" pitchFamily="34" charset="0"/>
              </a:rPr>
              <a:t>timeseries predictive approaches are deterministic and bounded by historical data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Basically turned the problem into a supervised learning problem</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However, in the real world scenario the future is uncertain. Market volatility is full of unpredictable factors that we may not have the historical data to learn the movements of the stock price. For example, COVID-19 was not deterministic.  </a:t>
            </a:r>
          </a:p>
          <a:p>
            <a:pPr>
              <a:lnSpc>
                <a:spcPct val="150000"/>
              </a:lnSpc>
              <a:spcAft>
                <a:spcPts val="1200"/>
              </a:spcAft>
            </a:pPr>
            <a:r>
              <a:rPr lang="en-US" b="1" dirty="0">
                <a:latin typeface="Arial" panose="020B0604020202020204" pitchFamily="34" charset="0"/>
                <a:cs typeface="Arial" panose="020B0604020202020204" pitchFamily="34" charset="0"/>
              </a:rPr>
              <a:t>Instead of learn from the d</a:t>
            </a:r>
            <a:r>
              <a:rPr lang="en-US" b="1" dirty="0"/>
              <a:t>erivative</a:t>
            </a:r>
            <a:r>
              <a:rPr lang="en-US" b="1" dirty="0">
                <a:latin typeface="Arial" panose="020B0604020202020204" pitchFamily="34" charset="0"/>
                <a:cs typeface="Arial" panose="020B0604020202020204" pitchFamily="34" charset="0"/>
              </a:rPr>
              <a:t> from the passed stock movements, take the reinforcement approach to train an agent to obtain the capability to navigate the future scenarios. </a:t>
            </a: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nSpc>
                <a:spcPct val="150000"/>
              </a:lnSpc>
              <a:spcAft>
                <a:spcPts val="1200"/>
              </a:spcAft>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B17CE2-BB84-554B-94E3-5D6961B66F3E}"/>
              </a:ext>
            </a:extLst>
          </p:cNvPr>
          <p:cNvPicPr>
            <a:picLocks noChangeAspect="1"/>
          </p:cNvPicPr>
          <p:nvPr/>
        </p:nvPicPr>
        <p:blipFill>
          <a:blip r:embed="rId3"/>
          <a:stretch>
            <a:fillRect/>
          </a:stretch>
        </p:blipFill>
        <p:spPr>
          <a:xfrm>
            <a:off x="3756617" y="4858126"/>
            <a:ext cx="4445000" cy="1714500"/>
          </a:xfrm>
          <a:prstGeom prst="rect">
            <a:avLst/>
          </a:prstGeom>
        </p:spPr>
      </p:pic>
    </p:spTree>
    <p:extLst>
      <p:ext uri="{BB962C8B-B14F-4D97-AF65-F5344CB8AC3E}">
        <p14:creationId xmlns:p14="http://schemas.microsoft.com/office/powerpoint/2010/main" val="3130534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Why Reinforcement Learning?</a:t>
            </a:r>
          </a:p>
        </p:txBody>
      </p:sp>
      <p:sp>
        <p:nvSpPr>
          <p:cNvPr id="3" name="Content Placeholder 2"/>
          <p:cNvSpPr>
            <a:spLocks noGrp="1"/>
          </p:cNvSpPr>
          <p:nvPr>
            <p:ph idx="1"/>
          </p:nvPr>
        </p:nvSpPr>
        <p:spPr>
          <a:xfrm>
            <a:off x="576233" y="1747805"/>
            <a:ext cx="11448127" cy="476704"/>
          </a:xfrm>
        </p:spPr>
        <p:txBody>
          <a:bodyPr vert="horz" lIns="91440" tIns="45720" rIns="91440" bIns="45720" rtlCol="0">
            <a:noAutofit/>
          </a:bodyPr>
          <a:lstStyle/>
          <a:p>
            <a:pPr marL="0" indent="0">
              <a:lnSpc>
                <a:spcPct val="150000"/>
              </a:lnSpc>
              <a:spcAft>
                <a:spcPts val="1200"/>
              </a:spcAft>
              <a:buNone/>
            </a:pPr>
            <a:r>
              <a:rPr lang="en-US" b="1" dirty="0">
                <a:latin typeface="Arial" panose="020B0604020202020204" pitchFamily="34" charset="0"/>
                <a:cs typeface="Arial" panose="020B0604020202020204" pitchFamily="34" charset="0"/>
              </a:rPr>
              <a:t>We are using RL, to train the agent to observe and react to different market environment by iterate through different different market data in different period of time</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An agent will be given the state of the series of market data: 40 days of daily Open, High, Low, Close and Volume data</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Based on the given state, the agent will predict the next best action to take to step forward to the next state</a:t>
            </a:r>
          </a:p>
          <a:p>
            <a:pPr marL="971550" lvl="1" indent="-285750">
              <a:lnSpc>
                <a:spcPct val="150000"/>
              </a:lnSpc>
              <a:spcAft>
                <a:spcPts val="1200"/>
              </a:spcAft>
            </a:pPr>
            <a:r>
              <a:rPr lang="en-US" dirty="0">
                <a:latin typeface="Arial" panose="020B0604020202020204" pitchFamily="34" charset="0"/>
                <a:cs typeface="Arial" panose="020B0604020202020204" pitchFamily="34" charset="0"/>
              </a:rPr>
              <a:t>In our RL-Trade environment the agent can take the action of: But, Sell or Hold (Do nothing)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Based on the action, the environment will step into the next state and inform the agent the rewards / penalty for the move</a:t>
            </a:r>
          </a:p>
          <a:p>
            <a:pPr marL="971550" lvl="1" indent="-285750">
              <a:lnSpc>
                <a:spcPct val="150000"/>
              </a:lnSpc>
              <a:spcAft>
                <a:spcPts val="1200"/>
              </a:spcAft>
            </a:pPr>
            <a:r>
              <a:rPr lang="en-US" dirty="0">
                <a:latin typeface="Arial" panose="020B0604020202020204" pitchFamily="34" charset="0"/>
                <a:cs typeface="Arial" panose="020B0604020202020204" pitchFamily="34" charset="0"/>
              </a:rPr>
              <a:t>The reward will be the updated net worth, profits and additional inflation penalties </a:t>
            </a:r>
          </a:p>
          <a:p>
            <a:pPr marL="971550" lvl="1" indent="-285750">
              <a:lnSpc>
                <a:spcPct val="150000"/>
              </a:lnSpc>
              <a:spcAft>
                <a:spcPts val="1200"/>
              </a:spcAft>
            </a:pPr>
            <a:endParaRPr lang="en-US"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C836FAE2-0D71-0248-BA00-E2D3C5F33B8A}"/>
              </a:ext>
            </a:extLst>
          </p:cNvPr>
          <p:cNvGrpSpPr/>
          <p:nvPr/>
        </p:nvGrpSpPr>
        <p:grpSpPr>
          <a:xfrm>
            <a:off x="8385004" y="5073618"/>
            <a:ext cx="3639356" cy="1713333"/>
            <a:chOff x="4023317" y="3864356"/>
            <a:chExt cx="3911600" cy="1841500"/>
          </a:xfrm>
        </p:grpSpPr>
        <p:pic>
          <p:nvPicPr>
            <p:cNvPr id="6" name="Picture 5">
              <a:extLst>
                <a:ext uri="{FF2B5EF4-FFF2-40B4-BE49-F238E27FC236}">
                  <a16:creationId xmlns:a16="http://schemas.microsoft.com/office/drawing/2014/main" id="{27925DEC-7A27-044D-A652-60BC401A3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3317" y="3864356"/>
              <a:ext cx="3911600" cy="1841500"/>
            </a:xfrm>
            <a:prstGeom prst="rect">
              <a:avLst/>
            </a:prstGeom>
          </p:spPr>
        </p:pic>
        <p:pic>
          <p:nvPicPr>
            <p:cNvPr id="8" name="Picture 7">
              <a:extLst>
                <a:ext uri="{FF2B5EF4-FFF2-40B4-BE49-F238E27FC236}">
                  <a16:creationId xmlns:a16="http://schemas.microsoft.com/office/drawing/2014/main" id="{EF1B2C02-B73F-CB4D-9D8A-4B54435AA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58152" y="4569714"/>
              <a:ext cx="430784" cy="430784"/>
            </a:xfrm>
            <a:prstGeom prst="rect">
              <a:avLst/>
            </a:prstGeom>
          </p:spPr>
        </p:pic>
      </p:grpSp>
    </p:spTree>
    <p:extLst>
      <p:ext uri="{BB962C8B-B14F-4D97-AF65-F5344CB8AC3E}">
        <p14:creationId xmlns:p14="http://schemas.microsoft.com/office/powerpoint/2010/main" val="205141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The Agent Training Environment – The Gym</a:t>
            </a:r>
          </a:p>
        </p:txBody>
      </p:sp>
      <p:sp>
        <p:nvSpPr>
          <p:cNvPr id="3" name="Content Placeholder 2"/>
          <p:cNvSpPr>
            <a:spLocks noGrp="1"/>
          </p:cNvSpPr>
          <p:nvPr>
            <p:ph idx="1"/>
          </p:nvPr>
        </p:nvSpPr>
        <p:spPr>
          <a:xfrm>
            <a:off x="576233" y="1747805"/>
            <a:ext cx="10805931" cy="476704"/>
          </a:xfrm>
        </p:spPr>
        <p:txBody>
          <a:bodyPr vert="horz" lIns="91440" tIns="45720" rIns="91440" bIns="45720" rtlCol="0">
            <a:noAutofit/>
          </a:bodyPr>
          <a:lstStyle/>
          <a:p>
            <a:pPr>
              <a:lnSpc>
                <a:spcPct val="150000"/>
              </a:lnSpc>
              <a:spcAft>
                <a:spcPts val="1200"/>
              </a:spcAft>
            </a:pPr>
            <a:r>
              <a:rPr lang="en-US" sz="1600" dirty="0">
                <a:solidFill>
                  <a:schemeClr val="tx1">
                    <a:lumMod val="65000"/>
                    <a:lumOff val="35000"/>
                  </a:schemeClr>
                </a:solidFill>
                <a:latin typeface="Arial" panose="020B0604020202020204" pitchFamily="34" charset="0"/>
                <a:cs typeface="Arial" panose="020B0604020202020204" pitchFamily="34" charset="0"/>
              </a:rPr>
              <a:t>Utilizing a very simple </a:t>
            </a:r>
            <a:r>
              <a:rPr lang="en-US" dirty="0">
                <a:latin typeface="Arial" panose="020B0604020202020204" pitchFamily="34" charset="0"/>
                <a:cs typeface="Arial" panose="020B0604020202020204" pitchFamily="34" charset="0"/>
                <a:hlinkClick r:id="rId3"/>
              </a:rPr>
              <a:t>Stock Market OpenAI Gym based environment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hlinkClick r:id="rId4"/>
              </a:rPr>
              <a:t>GitHub repo</a:t>
            </a:r>
            <a:r>
              <a:rPr lang="en-US" dirty="0">
                <a:latin typeface="Arial" panose="020B0604020202020204" pitchFamily="34" charset="0"/>
                <a:cs typeface="Arial" panose="020B0604020202020204" pitchFamily="34" charset="0"/>
              </a:rPr>
              <a:t>) that create by </a:t>
            </a:r>
            <a:r>
              <a:rPr lang="en-US" dirty="0">
                <a:hlinkClick r:id="rId5"/>
              </a:rPr>
              <a:t>Adam King</a:t>
            </a:r>
            <a:r>
              <a:rPr lang="en-US" dirty="0"/>
              <a:t>.</a:t>
            </a:r>
          </a:p>
          <a:p>
            <a:pPr>
              <a:lnSpc>
                <a:spcPct val="150000"/>
              </a:lnSpc>
              <a:spcAft>
                <a:spcPts val="1200"/>
              </a:spcAft>
            </a:pPr>
            <a:r>
              <a:rPr lang="en-US" dirty="0"/>
              <a:t>	Adam is one of the key contributor of the large scale RL trading framework </a:t>
            </a:r>
            <a:r>
              <a:rPr lang="en-US" dirty="0">
                <a:hlinkClick r:id="rId6"/>
              </a:rPr>
              <a:t>Tensortrade</a:t>
            </a:r>
            <a:br>
              <a:rPr lang="en-US" dirty="0"/>
            </a:b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F98F8A5-5385-294A-8479-5CE3892EAAB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82999" y="2863906"/>
            <a:ext cx="4196645" cy="3539171"/>
          </a:xfrm>
          <a:prstGeom prst="rect">
            <a:avLst/>
          </a:prstGeom>
        </p:spPr>
      </p:pic>
      <p:sp>
        <p:nvSpPr>
          <p:cNvPr id="9" name="Content Placeholder 2">
            <a:extLst>
              <a:ext uri="{FF2B5EF4-FFF2-40B4-BE49-F238E27FC236}">
                <a16:creationId xmlns:a16="http://schemas.microsoft.com/office/drawing/2014/main" id="{6E8F29D5-08C7-C24F-9A52-2CDD77EE323B}"/>
              </a:ext>
            </a:extLst>
          </p:cNvPr>
          <p:cNvSpPr txBox="1">
            <a:spLocks/>
          </p:cNvSpPr>
          <p:nvPr/>
        </p:nvSpPr>
        <p:spPr>
          <a:xfrm>
            <a:off x="888235" y="6403077"/>
            <a:ext cx="9998884" cy="476704"/>
          </a:xfrm>
          <a:prstGeom prst="rect">
            <a:avLst/>
          </a:prstGeom>
        </p:spPr>
        <p:txBody>
          <a:bodyPr vert="horz" lIns="91440" tIns="45720" rIns="91440" bIns="45720" rtlCol="0">
            <a:no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1200"/>
              </a:spcAft>
            </a:pPr>
            <a:r>
              <a:rPr lang="en-US" dirty="0">
                <a:latin typeface="Arial" panose="020B0604020202020204" pitchFamily="34" charset="0"/>
                <a:cs typeface="Arial" panose="020B0604020202020204" pitchFamily="34" charset="0"/>
              </a:rPr>
              <a:t>This is GIF to visualize how my initial trained agent is navigating the 08 Financial Crisis in the MSFT stock space </a:t>
            </a:r>
          </a:p>
        </p:txBody>
      </p:sp>
    </p:spTree>
    <p:extLst>
      <p:ext uri="{BB962C8B-B14F-4D97-AF65-F5344CB8AC3E}">
        <p14:creationId xmlns:p14="http://schemas.microsoft.com/office/powerpoint/2010/main" val="347564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EAF102CA-74AB-6945-9DE8-34F6689E297C}"/>
              </a:ext>
            </a:extLst>
          </p:cNvPr>
          <p:cNvSpPr>
            <a:spLocks noGrp="1"/>
          </p:cNvSpPr>
          <p:nvPr>
            <p:ph idx="1"/>
          </p:nvPr>
        </p:nvSpPr>
        <p:spPr>
          <a:xfrm>
            <a:off x="576233" y="1747805"/>
            <a:ext cx="11512135" cy="476704"/>
          </a:xfrm>
        </p:spPr>
        <p:txBody>
          <a:bodyPr vert="horz" lIns="91440" tIns="45720" rIns="91440" bIns="45720" rtlCol="0">
            <a:noAutofit/>
          </a:bodyPr>
          <a:lstStyle/>
          <a:p>
            <a:pPr>
              <a:lnSpc>
                <a:spcPct val="150000"/>
              </a:lnSpc>
              <a:spcAft>
                <a:spcPts val="1200"/>
              </a:spcAft>
            </a:pPr>
            <a:r>
              <a:rPr lang="en-US" b="1" dirty="0">
                <a:latin typeface="Arial" panose="020B0604020202020204" pitchFamily="34" charset="0"/>
                <a:cs typeface="Arial" panose="020B0604020202020204" pitchFamily="34" charset="0"/>
              </a:rPr>
              <a:t>The updates and enhancements I made to Adam’s </a:t>
            </a:r>
            <a:r>
              <a:rPr lang="en-US" b="1" dirty="0" err="1">
                <a:latin typeface="Arial" panose="020B0604020202020204" pitchFamily="34" charset="0"/>
                <a:cs typeface="Arial" panose="020B0604020202020204" pitchFamily="34" charset="0"/>
              </a:rPr>
              <a:t>OpenAI</a:t>
            </a:r>
            <a:r>
              <a:rPr lang="en-US" b="1" dirty="0">
                <a:latin typeface="Arial" panose="020B0604020202020204" pitchFamily="34" charset="0"/>
                <a:cs typeface="Arial" panose="020B0604020202020204" pitchFamily="34" charset="0"/>
              </a:rPr>
              <a:t> gym environment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reset function to take in the option to perform </a:t>
            </a:r>
            <a:r>
              <a:rPr lang="en-US" dirty="0">
                <a:latin typeface="Arial" panose="020B0604020202020204" pitchFamily="34" charset="0"/>
                <a:cs typeface="Arial" panose="020B0604020202020204" pitchFamily="34" charset="0"/>
                <a:hlinkClick r:id="rId3"/>
              </a:rPr>
              <a:t>Uniform Domain Randomization</a:t>
            </a:r>
            <a:r>
              <a:rPr lang="en-US" dirty="0">
                <a:latin typeface="Arial" panose="020B0604020202020204" pitchFamily="34" charset="0"/>
                <a:cs typeface="Arial" panose="020B0604020202020204" pitchFamily="34" charset="0"/>
              </a:rPr>
              <a:t>(UDR)</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render function to export training data for visualizing the movements and decisions from the agent overtime</a:t>
            </a:r>
          </a:p>
          <a:p>
            <a:pPr marL="971550" lvl="1" indent="-285750">
              <a:lnSpc>
                <a:spcPct val="150000"/>
              </a:lnSpc>
              <a:spcAft>
                <a:spcPts val="1200"/>
              </a:spcAft>
            </a:pPr>
            <a:r>
              <a:rPr lang="en-US" dirty="0">
                <a:latin typeface="Arial" panose="020B0604020202020204" pitchFamily="34" charset="0"/>
                <a:cs typeface="Arial" panose="020B0604020202020204" pitchFamily="34" charset="0"/>
              </a:rPr>
              <a:t>Also added the option to render in memory for faster performance and real time output in terminal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reward function to take consideration of inflation </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observation space to increase the weights for the agent’s current state (balance, profits, share held,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p>
          <a:p>
            <a:pPr marL="285750" indent="-285750">
              <a:lnSpc>
                <a:spcPct val="150000"/>
              </a:lnSpc>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Updated the variables for the gym environment to be configurable 	</a:t>
            </a: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lnSpc>
                <a:spcPct val="150000"/>
              </a:lnSpc>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nSpc>
                <a:spcPct val="150000"/>
              </a:lnSpc>
              <a:spcAft>
                <a:spcPts val="1200"/>
              </a:spcAft>
            </a:pPr>
            <a:endParaRPr lang="en-US"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The Agent Training Environment – The Gym</a:t>
            </a:r>
          </a:p>
        </p:txBody>
      </p:sp>
    </p:spTree>
    <p:extLst>
      <p:ext uri="{BB962C8B-B14F-4D97-AF65-F5344CB8AC3E}">
        <p14:creationId xmlns:p14="http://schemas.microsoft.com/office/powerpoint/2010/main" val="366831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latin typeface="Arial" panose="020B0604020202020204" pitchFamily="34" charset="0"/>
                <a:cs typeface="Arial" panose="020B0604020202020204" pitchFamily="34" charset="0"/>
              </a:rPr>
              <a:t>Data Source</a:t>
            </a:r>
          </a:p>
        </p:txBody>
      </p:sp>
      <p:sp>
        <p:nvSpPr>
          <p:cNvPr id="9" name="Content Placeholder 2">
            <a:extLst>
              <a:ext uri="{FF2B5EF4-FFF2-40B4-BE49-F238E27FC236}">
                <a16:creationId xmlns:a16="http://schemas.microsoft.com/office/drawing/2014/main" id="{FBDB62C9-DE32-A744-B02C-26FC61C803D8}"/>
              </a:ext>
            </a:extLst>
          </p:cNvPr>
          <p:cNvSpPr>
            <a:spLocks noGrp="1"/>
          </p:cNvSpPr>
          <p:nvPr>
            <p:ph idx="1"/>
          </p:nvPr>
        </p:nvSpPr>
        <p:spPr>
          <a:xfrm>
            <a:off x="576151" y="1612338"/>
            <a:ext cx="10805931" cy="476704"/>
          </a:xfrm>
        </p:spPr>
        <p:txBody>
          <a:bodyPr vert="horz" lIns="91440" tIns="45720" rIns="91440" bIns="45720" rtlCol="0">
            <a:noAutofit/>
          </a:bodyPr>
          <a:lstStyle/>
          <a:p>
            <a:pPr marL="0" indent="0">
              <a:lnSpc>
                <a:spcPct val="150000"/>
              </a:lnSpc>
              <a:spcAft>
                <a:spcPts val="1200"/>
              </a:spcAft>
              <a:buNone/>
            </a:pPr>
            <a:r>
              <a:rPr lang="en-US" sz="1600" dirty="0">
                <a:solidFill>
                  <a:schemeClr val="tx1">
                    <a:lumMod val="65000"/>
                    <a:lumOff val="35000"/>
                  </a:schemeClr>
                </a:solidFill>
                <a:latin typeface="Arial" panose="020B0604020202020204" pitchFamily="34" charset="0"/>
                <a:cs typeface="Arial" panose="020B0604020202020204" pitchFamily="34" charset="0"/>
              </a:rPr>
              <a:t>Data from Yahoo Finance</a:t>
            </a:r>
            <a:r>
              <a:rPr lang="en-US" dirty="0">
                <a:latin typeface="Arial" panose="020B0604020202020204" pitchFamily="34" charset="0"/>
                <a:cs typeface="Arial" panose="020B0604020202020204" pitchFamily="34" charset="0"/>
              </a:rPr>
              <a:t>. Daily stock Open, High, Low, Close, Volume (OHLCV) data from  May 1998 to May 2020 for the following 2 stocks:</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Apple</a:t>
            </a:r>
          </a:p>
          <a:p>
            <a:pPr marL="285750" indent="-285750">
              <a:lnSpc>
                <a:spcPct val="150000"/>
              </a:lnSpc>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Microsoft</a:t>
            </a:r>
          </a:p>
          <a:p>
            <a:pPr marL="0" indent="0">
              <a:lnSpc>
                <a:spcPct val="150000"/>
              </a:lnSpc>
              <a:spcAft>
                <a:spcPts val="1200"/>
              </a:spcAft>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340B93E-8332-2144-BB9B-7EBD60292B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3661" y="2082621"/>
            <a:ext cx="7196284" cy="4675999"/>
          </a:xfrm>
          <a:prstGeom prst="rect">
            <a:avLst/>
          </a:prstGeom>
        </p:spPr>
      </p:pic>
      <p:pic>
        <p:nvPicPr>
          <p:cNvPr id="3" name="Picture 2">
            <a:extLst>
              <a:ext uri="{FF2B5EF4-FFF2-40B4-BE49-F238E27FC236}">
                <a16:creationId xmlns:a16="http://schemas.microsoft.com/office/drawing/2014/main" id="{8B1EE63D-B451-8743-A8DE-4487F4C303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650562" y="6042152"/>
            <a:ext cx="1463040" cy="815848"/>
          </a:xfrm>
          <a:prstGeom prst="rect">
            <a:avLst/>
          </a:prstGeom>
        </p:spPr>
      </p:pic>
    </p:spTree>
    <p:extLst>
      <p:ext uri="{BB962C8B-B14F-4D97-AF65-F5344CB8AC3E}">
        <p14:creationId xmlns:p14="http://schemas.microsoft.com/office/powerpoint/2010/main" val="372229054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BDCB38D-89A7-4028-9490-C6CFD8B9ACEE}" vid="{AD1CAB8A-25D8-47C1-9714-E89BAB2EE4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WelcomeDoc</Template>
  <TotalTime>0</TotalTime>
  <Words>2002</Words>
  <Application>Microsoft Macintosh PowerPoint</Application>
  <PresentationFormat>Widescreen</PresentationFormat>
  <Paragraphs>207</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Helvetica Neue</vt:lpstr>
      <vt:lpstr>Menlo</vt:lpstr>
      <vt:lpstr>WelcomeDoc</vt:lpstr>
      <vt:lpstr>RL-Trade</vt:lpstr>
      <vt:lpstr>Problem Statement</vt:lpstr>
      <vt:lpstr>Problem Statement</vt:lpstr>
      <vt:lpstr>Problem Statement</vt:lpstr>
      <vt:lpstr>Why Reinforcement Learning?</vt:lpstr>
      <vt:lpstr>Why Reinforcement Learning?</vt:lpstr>
      <vt:lpstr>The Agent Training Environment – The Gym</vt:lpstr>
      <vt:lpstr>The Agent Training Environment – The Gym</vt:lpstr>
      <vt:lpstr>Data Source</vt:lpstr>
      <vt:lpstr>Exploratory Data Analysis – Training Data</vt:lpstr>
      <vt:lpstr>Exploratory Data Analysis – Testing Data to be held out</vt:lpstr>
      <vt:lpstr>Data as Observation Apace  </vt:lpstr>
      <vt:lpstr>Data as Action Apace  </vt:lpstr>
      <vt:lpstr>Data as Action Apace  - Example </vt:lpstr>
      <vt:lpstr>Data as Rewards</vt:lpstr>
      <vt:lpstr>Approach 1 – Semi Continuous Deep Q-Network (DQN)</vt:lpstr>
      <vt:lpstr>Approach 1 – Semi Continuous Deep Q-Network (DQN)</vt:lpstr>
      <vt:lpstr>Approach 1 – SC-DQN – V1 Results</vt:lpstr>
      <vt:lpstr>Applied Data Augmentation with Domain Randomization</vt:lpstr>
      <vt:lpstr>Approach 1 v2 – DQN with More LSTM Layers</vt:lpstr>
      <vt:lpstr>Approach 2– DQN V2 with UDR + LSTM Layers - Results </vt:lpstr>
      <vt:lpstr>Approach 1 v2 – DQN with LSTM Transfer Learning</vt:lpstr>
      <vt:lpstr>Approach 1 v2 – DQN with LSTM Transfer Learning</vt:lpstr>
      <vt:lpstr>Approach 1 v2 – DQN with LSTM Transfer Learning</vt:lpstr>
      <vt:lpstr>Approach 1 v2 – DQN with LSTM Transfer Learning</vt:lpstr>
      <vt:lpstr>Approach 2 – Actor-critic model </vt:lpstr>
      <vt:lpstr>Approach 2 – Actor-critic model - Results</vt:lpstr>
      <vt:lpstr>Approach 2 – Actor-critic model - Results</vt:lpstr>
      <vt:lpstr>Future Works </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 Zhongheng</dc:creator>
  <cp:keywords/>
  <dc:description/>
  <cp:lastModifiedBy/>
  <cp:revision>1</cp:revision>
  <dcterms:created xsi:type="dcterms:W3CDTF">2020-05-13T20:15:58Z</dcterms:created>
  <dcterms:modified xsi:type="dcterms:W3CDTF">2020-05-16T04:02:27Z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rogh@microsoft.com</vt:lpwstr>
  </property>
  <property fmtid="{D5CDD505-2E9C-101B-9397-08002B2CF9AE}" pid="5" name="MSIP_Label_f42aa342-8706-4288-bd11-ebb85995028c_SetDate">
    <vt:lpwstr>2018-02-05T19:56:32.6740186Z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